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6" r:id="rId12"/>
  </p:sldIdLst>
  <p:sldSz cx="9144000" cy="5143500" type="screen16x9"/>
  <p:notesSz cx="6858000" cy="9144000"/>
  <p:embeddedFontLst>
    <p:embeddedFont>
      <p:font typeface="Proxima Nova" panose="02000506030000020004" pitchFamily="2" charset="0"/>
      <p:regular r:id="rId14"/>
      <p:bold r:id="rId15"/>
      <p:italic r:id="rId16"/>
      <p:boldItalic r:id="rId17"/>
    </p:embeddedFont>
    <p:embeddedFont>
      <p:font typeface="Proxima Nova Semibold" panose="020005060300000200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667"/>
  </p:normalViewPr>
  <p:slideViewPr>
    <p:cSldViewPr snapToGrid="0">
      <p:cViewPr varScale="1">
        <p:scale>
          <a:sx n="129" d="100"/>
          <a:sy n="129" d="100"/>
        </p:scale>
        <p:origin x="17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04fc4f956_0_330: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56" name="Google Shape;56;g3704fc4f956_0_330: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dirty="0">
                <a:solidFill>
                  <a:schemeClr val="dk1"/>
                </a:solidFill>
              </a:rPr>
              <a:t>Today I want to show you the Ignition Launchpad KPI Dashboard: an easy-to-use, plug-and-play application that provides instant access to all your real-time and historical data through a user-friendly, factory-ready, and fully responsive interface.</a:t>
            </a:r>
            <a:endParaRPr dirty="0">
              <a:solidFill>
                <a:schemeClr val="dk1"/>
              </a:solidFill>
            </a:endParaRPr>
          </a:p>
          <a:p>
            <a:pPr marL="0" lvl="0" indent="0" algn="l" rtl="0">
              <a:spcBef>
                <a:spcPts val="0"/>
              </a:spcBef>
              <a:spcAft>
                <a:spcPts val="0"/>
              </a:spcAft>
              <a:buNone/>
            </a:pPr>
            <a:endParaRPr dirty="0"/>
          </a:p>
        </p:txBody>
      </p:sp>
      <p:sp>
        <p:nvSpPr>
          <p:cNvPr id="57" name="Google Shape;57;g3704fc4f956_0_330: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a:t>
            </a:fld>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704fc4f956_0_136: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272" name="Google Shape;272;g3704fc4f956_0_136: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[Demo]</a:t>
            </a:r>
            <a:endParaRPr>
              <a:solidFill>
                <a:schemeClr val="dk1"/>
              </a:solidFill>
            </a:endParaRPr>
          </a:p>
          <a:p>
            <a:pPr marL="0" lvl="0" indent="0" algn="l" rtl="0">
              <a:spcBef>
                <a:spcPts val="0"/>
              </a:spcBef>
              <a:spcAft>
                <a:spcPts val="0"/>
              </a:spcAft>
              <a:buNone/>
            </a:pPr>
            <a:endParaRPr/>
          </a:p>
        </p:txBody>
      </p:sp>
      <p:sp>
        <p:nvSpPr>
          <p:cNvPr id="273" name="Google Shape;273;g3704fc4f956_0_136: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10</a:t>
            </a:fld>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704fc4f956_0_126: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75" name="Google Shape;75;g3704fc4f956_0_126: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This dashboard enables continuous improvement and troubleshooting by allowing users to filter time frames and intervals of their KPIs. </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It's pre-built and ready to be easily integrated with your equipment’s data to start streamlining and improving your processes. </a:t>
            </a:r>
            <a:br>
              <a:rPr lang="en">
                <a:solidFill>
                  <a:schemeClr val="dk1"/>
                </a:solidFill>
              </a:rPr>
            </a:br>
            <a:br>
              <a:rPr lang="en">
                <a:solidFill>
                  <a:schemeClr val="dk1"/>
                </a:solidFill>
              </a:rPr>
            </a:br>
            <a:r>
              <a:rPr lang="en">
                <a:solidFill>
                  <a:schemeClr val="dk1"/>
                </a:solidFill>
              </a:rPr>
              <a:t>Instead of manually entering and monitoring KPIs through programs like Excel or PowerBI, you can assess real-time and historical KPIs with a click.</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But before we get deeper into this dashboard, let's talk a little about the software it's built with.</a:t>
            </a:r>
            <a:endParaRPr>
              <a:solidFill>
                <a:schemeClr val="dk1"/>
              </a:solidFill>
            </a:endParaRPr>
          </a:p>
          <a:p>
            <a:pPr marL="0" lvl="0" indent="0" algn="l" rtl="0">
              <a:spcBef>
                <a:spcPts val="0"/>
              </a:spcBef>
              <a:spcAft>
                <a:spcPts val="0"/>
              </a:spcAft>
              <a:buClr>
                <a:schemeClr val="dk1"/>
              </a:buClr>
              <a:buFont typeface="Arial"/>
              <a:buNone/>
            </a:pPr>
            <a:endParaRPr sz="500">
              <a:solidFill>
                <a:schemeClr val="dk1"/>
              </a:solidFill>
            </a:endParaRPr>
          </a:p>
          <a:p>
            <a:pPr marL="0" lvl="0" indent="0" algn="l" rtl="0">
              <a:spcBef>
                <a:spcPts val="0"/>
              </a:spcBef>
              <a:spcAft>
                <a:spcPts val="0"/>
              </a:spcAft>
              <a:buNone/>
            </a:pPr>
            <a:endParaRPr/>
          </a:p>
        </p:txBody>
      </p:sp>
      <p:sp>
        <p:nvSpPr>
          <p:cNvPr id="76" name="Google Shape;76;g3704fc4f956_0_126: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2</a:t>
            </a:fld>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04fc4f956_0_366: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85" name="Google Shape;85;g3704fc4f956_0_366: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r>
              <a:rPr lang="en">
                <a:solidFill>
                  <a:schemeClr val="dk1"/>
                </a:solidFill>
              </a:rPr>
              <a:t>Ignition is an industrial automation platform that enables you to collect all your data, design any kind of industrial application, and instantly web-deploy clients to anyone, anywhere — without limits. </a:t>
            </a:r>
            <a:br>
              <a:rPr lang="en">
                <a:solidFill>
                  <a:schemeClr val="dk1"/>
                </a:solidFill>
              </a:rPr>
            </a:br>
            <a:endParaRPr>
              <a:solidFill>
                <a:schemeClr val="dk1"/>
              </a:solidFill>
            </a:endParaRPr>
          </a:p>
          <a:p>
            <a:pPr marL="0" lvl="0" indent="0" algn="l" rtl="0">
              <a:spcBef>
                <a:spcPts val="0"/>
              </a:spcBef>
              <a:spcAft>
                <a:spcPts val="0"/>
              </a:spcAft>
              <a:buNone/>
            </a:pPr>
            <a:r>
              <a:rPr lang="en">
                <a:solidFill>
                  <a:schemeClr val="dk1"/>
                </a:solidFill>
              </a:rPr>
              <a:t>Developed by Inductive Automation, the platform is built upon several unique features for the automation software space:</a:t>
            </a:r>
            <a:br>
              <a:rPr lang="en">
                <a:solidFill>
                  <a:schemeClr val="dk1"/>
                </a:solidFill>
              </a:rPr>
            </a:b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An unlimited licensing model that </a:t>
            </a:r>
            <a:r>
              <a:rPr lang="en" i="1">
                <a:solidFill>
                  <a:schemeClr val="dk1"/>
                </a:solidFill>
              </a:rPr>
              <a:t>really is</a:t>
            </a:r>
            <a:r>
              <a:rPr lang="en">
                <a:solidFill>
                  <a:schemeClr val="dk1"/>
                </a:solidFill>
              </a:rPr>
              <a:t> unlimited — we'll dive more into that shortly.</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A server-centric web-deployment model that empowers you to integrate Ignition into flexible, scalable SCADA architectures.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 has a full range of software modules to develop virtually any kind of industrial application.</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It can be installed on any major operating system including mobile OSes like iOS and Android.</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 comes with a bundle of drivers for easy connection to any major PLC &amp; Database.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It features an integrated designer tool to with an easy-to-use interface, endless customization, and includes unlimited design clients.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 is built on trusted open technologies like SQL, Python, OPC UA, and MQTT.</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platform gives you all the tools and drivers you need in one place to rapidly develop and deploy any application.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86" name="Google Shape;86;g3704fc4f956_0_366: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3</a:t>
            </a:fld>
            <a:endParaRPr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04fc4f956_0_108: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21" name="Google Shape;121;g3704fc4f956_0_108: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So what's in Ignition's unlimited licensing model?</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Some industrial automation software companies still charge for every client and every tag.</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Ignition is different. It's is sold by the server and one server license gives you an unlimited number of clients, tags, and connections so you can build the exact system you need.</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122" name="Google Shape;122;g3704fc4f956_0_108: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4</a:t>
            </a:fld>
            <a:endParaRPr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04fc4f956_0_433: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38" name="Google Shape;138;g3704fc4f956_0_433: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Ignition is also not a pre-set software package that's only viable for a specific set of use cases.</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With the platform, you can pick and choose modules built by Inductive Automation to configure the exact solution you need — from SCADA, HMI, and MES applications to IIoT, UNS solutions, Data Ops, and more.</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And because of its modular and server-based structure, you can easily add features and scale your architecture as you go.</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The customization, flexibility, and affordability it offers is why Ignition is used in practically every industry, from Water/Wastewater to Pharmaceuticals.</a:t>
            </a:r>
            <a:endParaRPr>
              <a:solidFill>
                <a:schemeClr val="dk1"/>
              </a:solidFill>
            </a:endParaRPr>
          </a:p>
          <a:p>
            <a:pPr marL="0" lvl="0" indent="0" algn="l" rtl="0">
              <a:spcBef>
                <a:spcPts val="0"/>
              </a:spcBef>
              <a:spcAft>
                <a:spcPts val="0"/>
              </a:spcAft>
              <a:buNone/>
            </a:pPr>
            <a:endParaRPr/>
          </a:p>
        </p:txBody>
      </p:sp>
      <p:sp>
        <p:nvSpPr>
          <p:cNvPr id="139" name="Google Shape;139;g3704fc4f956_0_433: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5</a:t>
            </a:fld>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704fc4f956_0_446: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52" name="Google Shape;152;g3704fc4f956_0_446: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Ignition and Inductive Automation are widely beloved by integrators and users alike because of their dedication to solving pain points and simplifying the development of diverse automation solutions.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With installations in over 140 countries, Ignition has been adopted globally and is used by 65% of Fortune 100 companies.</a:t>
            </a:r>
            <a:endParaRPr>
              <a:solidFill>
                <a:schemeClr val="dk1"/>
              </a:solidFill>
            </a:endParaRPr>
          </a:p>
          <a:p>
            <a:pPr marL="0" lvl="0" indent="0" algn="l" rtl="0">
              <a:spcBef>
                <a:spcPts val="0"/>
              </a:spcBef>
              <a:spcAft>
                <a:spcPts val="0"/>
              </a:spcAft>
              <a:buClr>
                <a:schemeClr val="dk1"/>
              </a:buClr>
              <a:buFont typeface="Arial"/>
              <a:buNone/>
            </a:pP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153" name="Google Shape;153;g3704fc4f956_0_446: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6</a:t>
            </a:fld>
            <a:endParaRPr sz="9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704fc4f956_0_400: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78" name="Google Shape;178;g3704fc4f956_0_400: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r>
              <a:rPr lang="en">
                <a:solidFill>
                  <a:schemeClr val="dk1"/>
                </a:solidFill>
              </a:rPr>
              <a:t>And now that you know a little bit about Ignition, let's dive deeper into this KPI Dashboard built with Ignition.</a:t>
            </a:r>
            <a:br>
              <a:rPr lang="en">
                <a:solidFill>
                  <a:schemeClr val="dk1"/>
                </a:solidFill>
              </a:rPr>
            </a:br>
            <a:endParaRPr>
              <a:solidFill>
                <a:schemeClr val="dk1"/>
              </a:solidFill>
            </a:endParaRPr>
          </a:p>
          <a:p>
            <a:pPr marL="0" lvl="0" indent="0" algn="l" rtl="0">
              <a:spcBef>
                <a:spcPts val="0"/>
              </a:spcBef>
              <a:spcAft>
                <a:spcPts val="0"/>
              </a:spcAft>
              <a:buNone/>
            </a:pPr>
            <a:r>
              <a:rPr lang="en">
                <a:solidFill>
                  <a:schemeClr val="dk1"/>
                </a:solidFill>
              </a:rPr>
              <a:t>This plug-and-play application is ready to use and comes with multiple features and widgets for monitoring KPIs.</a:t>
            </a:r>
            <a:br>
              <a:rPr lang="en">
                <a:solidFill>
                  <a:schemeClr val="dk1"/>
                </a:solidFill>
              </a:rPr>
            </a:b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It features a robust ad hoc dashboard with both real-time and historical information.</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KPI types encompass a range of metrics, from those applicable across an entire site to specific measurements like a single production line's performance.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It also includes an extensive ad hoc trending tool for ongoing analysis, alongside an alarming tool for configuring alarms and notifications.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dashboard allows you to quickly view different intervals of historical data, to monitor processes over time or for troubleshooting purposes.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interface is fully responsive, so you can view this dashboard on any HMI, screen, or mobile device.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And because it's Ignition, it comes with unlimited users so you can access this application from any number of screens or devices.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Ignition's flexibility allows this application to be used for any type of use case.</a:t>
            </a:r>
            <a:endParaRPr>
              <a:solidFill>
                <a:schemeClr val="dk1"/>
              </a:solidFill>
            </a:endParaRPr>
          </a:p>
        </p:txBody>
      </p:sp>
      <p:sp>
        <p:nvSpPr>
          <p:cNvPr id="179" name="Google Shape;179;g3704fc4f956_0_400: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7</a:t>
            </a:fld>
            <a:endParaRPr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04fc4f956_0_79: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213" name="Google Shape;213;g3704fc4f956_0_79: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As I mentioned the dashboard comes ready-to-go with multiple KPI types. Here's a look at some of the widgets that can be immediately integrated with your system.</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Progress KPI: This component displays one KPI from all the available lines or areas or pieces of equipment.</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Notepad: The Notepad component allows users to take notes that will be seen by anyone else looking at this dashboard.</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Bar Chart: The Bar Chart component displays actual and expected production counts that can be filtered and toggled between Realtime and Historical data.</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Line Chart: The Line Chart component displays actual and expected production counts.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Sparkline: The Sparkline component displays the current value, and includes a trending line that visualizes how the value changed during the last 24 hours.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Simple Gauge: The Simple Gauge component displays a numerical value from a tag on a moving gauge.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Daily Production: The Daily Production component displays how close the site is to hitting the expected target.</a:t>
            </a:r>
            <a:endParaRPr>
              <a:solidFill>
                <a:schemeClr val="dk1"/>
              </a:solidFill>
            </a:endParaRPr>
          </a:p>
          <a:p>
            <a:pPr marL="0" lvl="0" indent="0" algn="l" rtl="0">
              <a:spcBef>
                <a:spcPts val="0"/>
              </a:spcBef>
              <a:spcAft>
                <a:spcPts val="0"/>
              </a:spcAft>
              <a:buNone/>
            </a:pPr>
            <a:endParaRPr/>
          </a:p>
        </p:txBody>
      </p:sp>
      <p:sp>
        <p:nvSpPr>
          <p:cNvPr id="214" name="Google Shape;214;g3704fc4f956_0_79: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8</a:t>
            </a:fld>
            <a:endParaRPr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704fc4f956_0_146: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243" name="Google Shape;243;g3704fc4f956_0_146: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With a multitude of ready-to-use features, the Ignition KPI Dashboard can immediately transform your processes.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This application is built to integrate directly with the plant-floor, allowing you to skip any manual data entry and see your real-time data down to the millisecond.</a:t>
            </a:r>
            <a:br>
              <a:rPr lang="en">
                <a:solidFill>
                  <a:schemeClr val="dk1"/>
                </a:solidFill>
              </a:rPr>
            </a:br>
            <a:endParaRPr>
              <a:solidFill>
                <a:schemeClr val="dk1"/>
              </a:solidFill>
            </a:endParaRPr>
          </a:p>
          <a:p>
            <a:pPr marL="0" lvl="0" indent="0" algn="l" rtl="0">
              <a:spcBef>
                <a:spcPts val="0"/>
              </a:spcBef>
              <a:spcAft>
                <a:spcPts val="0"/>
              </a:spcAft>
              <a:buNone/>
            </a:pPr>
            <a:r>
              <a:rPr lang="en">
                <a:solidFill>
                  <a:schemeClr val="dk1"/>
                </a:solidFill>
              </a:rPr>
              <a:t>It's easily adaptable to any industry and doesn't require a full-scale overhaul of your current SCADA software. Ignition can easily be layered on top of your current system, providing immediate advantages without disrupting ongoing operations.</a:t>
            </a:r>
            <a:endParaRPr/>
          </a:p>
        </p:txBody>
      </p:sp>
      <p:sp>
        <p:nvSpPr>
          <p:cNvPr id="244" name="Google Shape;244;g3704fc4f956_0_146: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9</a:t>
            </a:fld>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1"/>
        <p:cNvGrpSpPr/>
        <p:nvPr/>
      </p:nvGrpSpPr>
      <p:grpSpPr>
        <a:xfrm>
          <a:off x="0" y="0"/>
          <a:ext cx="0" cy="0"/>
          <a:chOff x="0" y="0"/>
          <a:chExt cx="0" cy="0"/>
        </a:xfrm>
      </p:grpSpPr>
      <p:pic>
        <p:nvPicPr>
          <p:cNvPr id="52" name="Google Shape;52;p14" descr="preencode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3" name="Google Shape;53;p14"/>
          <p:cNvSpPr>
            <a:spLocks noGrp="1"/>
          </p:cNvSpPr>
          <p:nvPr>
            <p:ph type="pic" idx="2"/>
          </p:nvPr>
        </p:nvSpPr>
        <p:spPr>
          <a:xfrm>
            <a:off x="7842100" y="350050"/>
            <a:ext cx="964200" cy="350100"/>
          </a:xfrm>
          <a:prstGeom prst="rect">
            <a:avLst/>
          </a:prstGeom>
          <a:noFill/>
          <a:ln>
            <a:no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9.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14.png"/><Relationship Id="rId10" Type="http://schemas.openxmlformats.org/officeDocument/2006/relationships/image" Target="../media/image51.png"/><Relationship Id="rId4" Type="http://schemas.openxmlformats.org/officeDocument/2006/relationships/image" Target="../media/image11.png"/><Relationship Id="rId9" Type="http://schemas.openxmlformats.org/officeDocument/2006/relationships/image" Target="../media/image50.pn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5" descr="preencoded.png"/>
          <p:cNvPicPr preferRelativeResize="0"/>
          <p:nvPr/>
        </p:nvPicPr>
        <p:blipFill rotWithShape="1">
          <a:blip r:embed="rId3">
            <a:alphaModFix/>
          </a:blip>
          <a:srcRect/>
          <a:stretch/>
        </p:blipFill>
        <p:spPr>
          <a:xfrm>
            <a:off x="3205163" y="2419350"/>
            <a:ext cx="2714625" cy="2162175"/>
          </a:xfrm>
          <a:prstGeom prst="rect">
            <a:avLst/>
          </a:prstGeom>
          <a:noFill/>
          <a:ln>
            <a:noFill/>
          </a:ln>
        </p:spPr>
      </p:pic>
      <p:pic>
        <p:nvPicPr>
          <p:cNvPr id="60" name="Google Shape;60;p15" title="Filter Time Frames  &amp; Intervals.png"/>
          <p:cNvPicPr preferRelativeResize="0"/>
          <p:nvPr/>
        </p:nvPicPr>
        <p:blipFill rotWithShape="1">
          <a:blip r:embed="rId4">
            <a:alphaModFix/>
          </a:blip>
          <a:srcRect/>
          <a:stretch/>
        </p:blipFill>
        <p:spPr>
          <a:xfrm>
            <a:off x="4026694" y="2686050"/>
            <a:ext cx="1047750" cy="1047750"/>
          </a:xfrm>
          <a:prstGeom prst="rect">
            <a:avLst/>
          </a:prstGeom>
          <a:noFill/>
          <a:ln>
            <a:noFill/>
          </a:ln>
        </p:spPr>
      </p:pic>
      <p:pic>
        <p:nvPicPr>
          <p:cNvPr id="61" name="Google Shape;61;p15" descr="preencoded.png"/>
          <p:cNvPicPr preferRelativeResize="0"/>
          <p:nvPr/>
        </p:nvPicPr>
        <p:blipFill rotWithShape="1">
          <a:blip r:embed="rId3">
            <a:alphaModFix/>
          </a:blip>
          <a:srcRect/>
          <a:stretch/>
        </p:blipFill>
        <p:spPr>
          <a:xfrm>
            <a:off x="6081713" y="2419350"/>
            <a:ext cx="2714625" cy="2162175"/>
          </a:xfrm>
          <a:prstGeom prst="rect">
            <a:avLst/>
          </a:prstGeom>
          <a:noFill/>
          <a:ln>
            <a:noFill/>
          </a:ln>
        </p:spPr>
      </p:pic>
      <p:pic>
        <p:nvPicPr>
          <p:cNvPr id="62" name="Google Shape;62;p15" title="User-Friendly and Responsive Interface.png"/>
          <p:cNvPicPr preferRelativeResize="0"/>
          <p:nvPr/>
        </p:nvPicPr>
        <p:blipFill rotWithShape="1">
          <a:blip r:embed="rId5">
            <a:alphaModFix/>
          </a:blip>
          <a:srcRect/>
          <a:stretch/>
        </p:blipFill>
        <p:spPr>
          <a:xfrm>
            <a:off x="6903244" y="2686050"/>
            <a:ext cx="1047750" cy="1047750"/>
          </a:xfrm>
          <a:prstGeom prst="rect">
            <a:avLst/>
          </a:prstGeom>
          <a:noFill/>
          <a:ln>
            <a:noFill/>
          </a:ln>
        </p:spPr>
      </p:pic>
      <p:pic>
        <p:nvPicPr>
          <p:cNvPr id="63" name="Google Shape;63;p15" descr="preencoded.png"/>
          <p:cNvPicPr preferRelativeResize="0"/>
          <p:nvPr/>
        </p:nvPicPr>
        <p:blipFill rotWithShape="1">
          <a:blip r:embed="rId3">
            <a:alphaModFix/>
          </a:blip>
          <a:srcRect/>
          <a:stretch/>
        </p:blipFill>
        <p:spPr>
          <a:xfrm>
            <a:off x="347663" y="2419350"/>
            <a:ext cx="2714625" cy="2162175"/>
          </a:xfrm>
          <a:prstGeom prst="rect">
            <a:avLst/>
          </a:prstGeom>
          <a:noFill/>
          <a:ln>
            <a:noFill/>
          </a:ln>
        </p:spPr>
      </p:pic>
      <p:pic>
        <p:nvPicPr>
          <p:cNvPr id="64" name="Google Shape;64;p15" descr="preencoded.png"/>
          <p:cNvPicPr preferRelativeResize="0"/>
          <p:nvPr/>
        </p:nvPicPr>
        <p:blipFill rotWithShape="1">
          <a:blip r:embed="rId6">
            <a:alphaModFix/>
          </a:blip>
          <a:srcRect/>
          <a:stretch/>
        </p:blipFill>
        <p:spPr>
          <a:xfrm>
            <a:off x="342900" y="4739640"/>
            <a:ext cx="8301038" cy="3810"/>
          </a:xfrm>
          <a:prstGeom prst="rect">
            <a:avLst/>
          </a:prstGeom>
          <a:noFill/>
          <a:ln>
            <a:noFill/>
          </a:ln>
        </p:spPr>
      </p:pic>
      <p:pic>
        <p:nvPicPr>
          <p:cNvPr id="65" name="Google Shape;65;p15" title="Complete Ad-Hoc Dashboard.png"/>
          <p:cNvPicPr preferRelativeResize="0"/>
          <p:nvPr/>
        </p:nvPicPr>
        <p:blipFill rotWithShape="1">
          <a:blip r:embed="rId7">
            <a:alphaModFix/>
          </a:blip>
          <a:srcRect/>
          <a:stretch/>
        </p:blipFill>
        <p:spPr>
          <a:xfrm>
            <a:off x="1169194" y="2686050"/>
            <a:ext cx="1047750" cy="1047750"/>
          </a:xfrm>
          <a:prstGeom prst="rect">
            <a:avLst/>
          </a:prstGeom>
          <a:noFill/>
          <a:ln>
            <a:noFill/>
          </a:ln>
        </p:spPr>
      </p:pic>
      <p:sp>
        <p:nvSpPr>
          <p:cNvPr id="66" name="Google Shape;66;p15"/>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b="0" i="0" u="none" strike="noStrike" cap="none" dirty="0">
                <a:solidFill>
                  <a:srgbClr val="FFFFFF"/>
                </a:solidFill>
                <a:latin typeface="+mn-lt"/>
                <a:ea typeface="Proxima Nova"/>
                <a:cs typeface="Proxima Nova"/>
                <a:sym typeface="Proxima Nova"/>
              </a:rPr>
              <a:t>01</a:t>
            </a:r>
            <a:endParaRPr sz="800" b="0" i="0" u="none" strike="noStrike" cap="none" dirty="0">
              <a:solidFill>
                <a:schemeClr val="dk1"/>
              </a:solidFill>
              <a:latin typeface="+mn-lt"/>
              <a:ea typeface="Calibri"/>
              <a:cs typeface="Calibri"/>
              <a:sym typeface="Calibri"/>
            </a:endParaRPr>
          </a:p>
        </p:txBody>
      </p:sp>
      <p:sp>
        <p:nvSpPr>
          <p:cNvPr id="67" name="Google Shape;67;p15"/>
          <p:cNvSpPr/>
          <p:nvPr/>
        </p:nvSpPr>
        <p:spPr>
          <a:xfrm>
            <a:off x="600075" y="3886200"/>
            <a:ext cx="2190900" cy="419100"/>
          </a:xfrm>
          <a:prstGeom prst="rect">
            <a:avLst/>
          </a:prstGeom>
          <a:noFill/>
          <a:ln>
            <a:noFill/>
          </a:ln>
        </p:spPr>
        <p:txBody>
          <a:bodyPr spcFirstLastPara="1" wrap="square" lIns="0" tIns="0" rIns="0" bIns="0" anchor="t" anchorCtr="0">
            <a:noAutofit/>
          </a:bodyPr>
          <a:lstStyle/>
          <a:p>
            <a:pPr marL="0" marR="0" lvl="0" indent="0" algn="ctr" rtl="0">
              <a:lnSpc>
                <a:spcPct val="103888"/>
              </a:lnSpc>
              <a:spcBef>
                <a:spcPts val="0"/>
              </a:spcBef>
              <a:spcAft>
                <a:spcPts val="0"/>
              </a:spcAft>
              <a:buClr>
                <a:srgbClr val="FFFFFF"/>
              </a:buClr>
              <a:buSzPts val="1400"/>
              <a:buFont typeface="Proxima Nova"/>
              <a:buNone/>
            </a:pPr>
            <a:r>
              <a:rPr lang="en" sz="1400" b="0" i="0" u="none" strike="noStrike" cap="none" dirty="0">
                <a:solidFill>
                  <a:srgbClr val="FFFFFF"/>
                </a:solidFill>
                <a:latin typeface="+mn-lt"/>
                <a:ea typeface="Proxima Nova"/>
                <a:cs typeface="Proxima Nova"/>
                <a:sym typeface="Proxima Nova"/>
              </a:rPr>
              <a:t>Complete Ad-Hoc Dashboard</a:t>
            </a:r>
            <a:endParaRPr sz="1400" b="0" i="0" u="none" strike="noStrike" cap="none" dirty="0">
              <a:solidFill>
                <a:schemeClr val="dk1"/>
              </a:solidFill>
              <a:latin typeface="+mn-lt"/>
              <a:ea typeface="Calibri"/>
              <a:cs typeface="Calibri"/>
              <a:sym typeface="Calibri"/>
            </a:endParaRPr>
          </a:p>
        </p:txBody>
      </p:sp>
      <p:sp>
        <p:nvSpPr>
          <p:cNvPr id="68" name="Google Shape;68;p15"/>
          <p:cNvSpPr/>
          <p:nvPr/>
        </p:nvSpPr>
        <p:spPr>
          <a:xfrm>
            <a:off x="3467100" y="3886200"/>
            <a:ext cx="2190900" cy="419100"/>
          </a:xfrm>
          <a:prstGeom prst="rect">
            <a:avLst/>
          </a:prstGeom>
          <a:noFill/>
          <a:ln>
            <a:noFill/>
          </a:ln>
        </p:spPr>
        <p:txBody>
          <a:bodyPr spcFirstLastPara="1" wrap="square" lIns="0" tIns="0" rIns="0" bIns="0" anchor="t" anchorCtr="0">
            <a:noAutofit/>
          </a:bodyPr>
          <a:lstStyle/>
          <a:p>
            <a:pPr marL="0" marR="0" lvl="0" indent="0" algn="ctr" rtl="0">
              <a:lnSpc>
                <a:spcPct val="103888"/>
              </a:lnSpc>
              <a:spcBef>
                <a:spcPts val="0"/>
              </a:spcBef>
              <a:spcAft>
                <a:spcPts val="0"/>
              </a:spcAft>
              <a:buClr>
                <a:srgbClr val="FFFFFF"/>
              </a:buClr>
              <a:buSzPts val="1400"/>
              <a:buFont typeface="Proxima Nova"/>
              <a:buNone/>
            </a:pPr>
            <a:r>
              <a:rPr lang="en" sz="1400" b="0" i="0" u="none" strike="noStrike" cap="none">
                <a:solidFill>
                  <a:srgbClr val="FFFFFF"/>
                </a:solidFill>
                <a:latin typeface="+mn-lt"/>
                <a:ea typeface="Proxima Nova"/>
                <a:cs typeface="Proxima Nova"/>
                <a:sym typeface="Proxima Nova"/>
              </a:rPr>
              <a:t>Filter Time Frames </a:t>
            </a:r>
            <a:br>
              <a:rPr lang="en" sz="900" b="0" i="0" u="none" strike="noStrike" cap="none">
                <a:solidFill>
                  <a:schemeClr val="dk1"/>
                </a:solidFill>
                <a:latin typeface="+mn-lt"/>
                <a:ea typeface="Calibri"/>
                <a:cs typeface="Calibri"/>
                <a:sym typeface="Calibri"/>
              </a:rPr>
            </a:br>
            <a:r>
              <a:rPr lang="en" sz="1400" b="0" i="0" u="none" strike="noStrike" cap="none">
                <a:solidFill>
                  <a:srgbClr val="FFFFFF"/>
                </a:solidFill>
                <a:latin typeface="+mn-lt"/>
                <a:ea typeface="Proxima Nova"/>
                <a:cs typeface="Proxima Nova"/>
                <a:sym typeface="Proxima Nova"/>
              </a:rPr>
              <a:t>&amp; Intervals</a:t>
            </a:r>
            <a:endParaRPr sz="1400" b="0" i="0" u="none" strike="noStrike" cap="none">
              <a:solidFill>
                <a:schemeClr val="dk1"/>
              </a:solidFill>
              <a:latin typeface="+mn-lt"/>
              <a:ea typeface="Calibri"/>
              <a:cs typeface="Calibri"/>
              <a:sym typeface="Calibri"/>
            </a:endParaRPr>
          </a:p>
        </p:txBody>
      </p:sp>
      <p:sp>
        <p:nvSpPr>
          <p:cNvPr id="69" name="Google Shape;69;p15"/>
          <p:cNvSpPr/>
          <p:nvPr/>
        </p:nvSpPr>
        <p:spPr>
          <a:xfrm>
            <a:off x="6338888" y="3886200"/>
            <a:ext cx="2190900" cy="419100"/>
          </a:xfrm>
          <a:prstGeom prst="rect">
            <a:avLst/>
          </a:prstGeom>
          <a:noFill/>
          <a:ln>
            <a:noFill/>
          </a:ln>
        </p:spPr>
        <p:txBody>
          <a:bodyPr spcFirstLastPara="1" wrap="square" lIns="0" tIns="0" rIns="0" bIns="0" anchor="t" anchorCtr="0">
            <a:noAutofit/>
          </a:bodyPr>
          <a:lstStyle/>
          <a:p>
            <a:pPr marL="0" marR="0" lvl="0" indent="0" algn="ctr" rtl="0">
              <a:lnSpc>
                <a:spcPct val="103888"/>
              </a:lnSpc>
              <a:spcBef>
                <a:spcPts val="0"/>
              </a:spcBef>
              <a:spcAft>
                <a:spcPts val="0"/>
              </a:spcAft>
              <a:buClr>
                <a:srgbClr val="FFFFFF"/>
              </a:buClr>
              <a:buSzPts val="1400"/>
              <a:buFont typeface="Proxima Nova"/>
              <a:buNone/>
            </a:pPr>
            <a:r>
              <a:rPr lang="en" sz="1400" b="0" i="0" u="none" strike="noStrike" cap="none">
                <a:solidFill>
                  <a:srgbClr val="FFFFFF"/>
                </a:solidFill>
                <a:latin typeface="+mn-lt"/>
                <a:ea typeface="Proxima Nova"/>
                <a:cs typeface="Proxima Nova"/>
                <a:sym typeface="Proxima Nova"/>
              </a:rPr>
              <a:t>User-Friendly and Responsive Interface</a:t>
            </a:r>
            <a:endParaRPr sz="1400" b="0" i="0" u="none" strike="noStrike" cap="none">
              <a:solidFill>
                <a:schemeClr val="dk1"/>
              </a:solidFill>
              <a:latin typeface="+mn-lt"/>
              <a:ea typeface="Calibri"/>
              <a:cs typeface="Calibri"/>
              <a:sym typeface="Calibri"/>
            </a:endParaRPr>
          </a:p>
        </p:txBody>
      </p:sp>
      <p:sp>
        <p:nvSpPr>
          <p:cNvPr id="70" name="Google Shape;70;p15"/>
          <p:cNvSpPr/>
          <p:nvPr/>
        </p:nvSpPr>
        <p:spPr>
          <a:xfrm>
            <a:off x="342900" y="177165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dirty="0">
                <a:solidFill>
                  <a:srgbClr val="F7901E"/>
                </a:solidFill>
                <a:latin typeface="+mn-lt"/>
                <a:ea typeface="Proxima Nova"/>
                <a:cs typeface="Proxima Nova"/>
                <a:sym typeface="Proxima Nova"/>
              </a:rPr>
              <a:t>With One Easy-To-Use Interface</a:t>
            </a:r>
            <a:endParaRPr sz="2700" b="0" i="0" u="none" strike="noStrike" cap="none" dirty="0">
              <a:solidFill>
                <a:schemeClr val="dk1"/>
              </a:solidFill>
              <a:latin typeface="+mn-lt"/>
              <a:ea typeface="Calibri"/>
              <a:cs typeface="Calibri"/>
              <a:sym typeface="Calibri"/>
            </a:endParaRPr>
          </a:p>
        </p:txBody>
      </p:sp>
      <p:sp>
        <p:nvSpPr>
          <p:cNvPr id="71" name="Google Shape;71;p15"/>
          <p:cNvSpPr/>
          <p:nvPr/>
        </p:nvSpPr>
        <p:spPr>
          <a:xfrm>
            <a:off x="342900" y="1009650"/>
            <a:ext cx="8453400" cy="647700"/>
          </a:xfrm>
          <a:prstGeom prst="rect">
            <a:avLst/>
          </a:prstGeom>
          <a:noFill/>
          <a:ln>
            <a:noFill/>
          </a:ln>
        </p:spPr>
        <p:txBody>
          <a:bodyPr spcFirstLastPara="1" wrap="square" lIns="0" tIns="0" rIns="0" bIns="0" anchor="t" anchorCtr="0">
            <a:noAutofit/>
          </a:bodyPr>
          <a:lstStyle/>
          <a:p>
            <a:pPr marL="0" marR="0" lvl="0" indent="0" algn="l" rtl="0">
              <a:lnSpc>
                <a:spcPct val="103214"/>
              </a:lnSpc>
              <a:spcBef>
                <a:spcPts val="0"/>
              </a:spcBef>
              <a:spcAft>
                <a:spcPts val="0"/>
              </a:spcAft>
              <a:buClr>
                <a:srgbClr val="FFFFFF"/>
              </a:buClr>
              <a:buSzPts val="4200"/>
              <a:buFont typeface="Proxima Nova"/>
              <a:buNone/>
            </a:pPr>
            <a:r>
              <a:rPr lang="en" sz="4200" b="0" i="0" u="none" strike="noStrike" cap="none" dirty="0">
                <a:solidFill>
                  <a:srgbClr val="FFFFFF"/>
                </a:solidFill>
                <a:latin typeface="+mj-lt"/>
                <a:ea typeface="Proxima Nova"/>
                <a:cs typeface="Proxima Nova"/>
                <a:sym typeface="Proxima Nova"/>
              </a:rPr>
              <a:t>Track and Analyze KPIs</a:t>
            </a:r>
            <a:endParaRPr sz="4200" b="0" i="0" u="none" strike="noStrike" cap="none" dirty="0">
              <a:solidFill>
                <a:schemeClr val="dk1"/>
              </a:solidFill>
              <a:latin typeface="+mj-lt"/>
              <a:ea typeface="Calibri"/>
              <a:cs typeface="Calibri"/>
              <a:sym typeface="Calibri"/>
            </a:endParaRPr>
          </a:p>
        </p:txBody>
      </p:sp>
      <p:sp>
        <p:nvSpPr>
          <p:cNvPr id="72" name="Google Shape;72;p15"/>
          <p:cNvSpPr>
            <a:spLocks noGrp="1"/>
          </p:cNvSpPr>
          <p:nvPr>
            <p:ph type="pic" idx="2"/>
          </p:nvPr>
        </p:nvSpPr>
        <p:spPr>
          <a:xfrm>
            <a:off x="7842100" y="350050"/>
            <a:ext cx="964200" cy="350100"/>
          </a:xfrm>
          <a:prstGeom prst="rect">
            <a:avLst/>
          </a:prstGeom>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5"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276" name="Google Shape;276;p25" descr="preencoded.png"/>
          <p:cNvPicPr preferRelativeResize="0"/>
          <p:nvPr/>
        </p:nvPicPr>
        <p:blipFill rotWithShape="1">
          <a:blip r:embed="rId4">
            <a:alphaModFix/>
          </a:blip>
          <a:srcRect/>
          <a:stretch/>
        </p:blipFill>
        <p:spPr>
          <a:xfrm>
            <a:off x="342900" y="342900"/>
            <a:ext cx="8458202" cy="3619501"/>
          </a:xfrm>
          <a:prstGeom prst="rect">
            <a:avLst/>
          </a:prstGeom>
          <a:noFill/>
          <a:ln>
            <a:noFill/>
          </a:ln>
        </p:spPr>
      </p:pic>
      <p:pic>
        <p:nvPicPr>
          <p:cNvPr id="277" name="Google Shape;277;p25" descr="preencoded.png"/>
          <p:cNvPicPr preferRelativeResize="0"/>
          <p:nvPr/>
        </p:nvPicPr>
        <p:blipFill rotWithShape="1">
          <a:blip r:embed="rId5">
            <a:alphaModFix/>
          </a:blip>
          <a:srcRect/>
          <a:stretch/>
        </p:blipFill>
        <p:spPr>
          <a:xfrm>
            <a:off x="342900" y="2571750"/>
            <a:ext cx="8458202" cy="1390650"/>
          </a:xfrm>
          <a:prstGeom prst="rect">
            <a:avLst/>
          </a:prstGeom>
          <a:noFill/>
          <a:ln>
            <a:noFill/>
          </a:ln>
        </p:spPr>
      </p:pic>
      <p:sp>
        <p:nvSpPr>
          <p:cNvPr id="278" name="Google Shape;278;p25"/>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10</a:t>
            </a:r>
            <a:endParaRPr sz="800" b="0" i="0" u="none" strike="noStrike" cap="none" dirty="0">
              <a:solidFill>
                <a:schemeClr val="dk1"/>
              </a:solidFill>
              <a:latin typeface="+mn-lt"/>
              <a:ea typeface="Calibri"/>
              <a:cs typeface="Calibri"/>
              <a:sym typeface="Calibri"/>
            </a:endParaRPr>
          </a:p>
        </p:txBody>
      </p:sp>
      <p:sp>
        <p:nvSpPr>
          <p:cNvPr id="279" name="Google Shape;279;p25"/>
          <p:cNvSpPr/>
          <p:nvPr/>
        </p:nvSpPr>
        <p:spPr>
          <a:xfrm>
            <a:off x="342900" y="415290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FFFFF"/>
              </a:buClr>
              <a:buSzPts val="2700"/>
              <a:buFont typeface="Proxima Nova"/>
              <a:buNone/>
            </a:pPr>
            <a:r>
              <a:rPr lang="en" sz="2700" b="0" i="0" u="none" strike="noStrike" cap="none" dirty="0">
                <a:solidFill>
                  <a:srgbClr val="FFFFFF"/>
                </a:solidFill>
                <a:latin typeface="+mj-lt"/>
                <a:ea typeface="Proxima Nova"/>
                <a:cs typeface="Proxima Nova"/>
                <a:sym typeface="Proxima Nova"/>
              </a:rPr>
              <a:t>Let’s Look At Your Dashboard</a:t>
            </a:r>
            <a:endParaRPr sz="2700" b="0" i="0" u="none" strike="noStrike" cap="none" dirty="0">
              <a:solidFill>
                <a:schemeClr val="dk1"/>
              </a:solidFill>
              <a:latin typeface="+mj-lt"/>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79" name="Google Shape;79;p16" descr="preencoded.png"/>
          <p:cNvPicPr preferRelativeResize="0"/>
          <p:nvPr/>
        </p:nvPicPr>
        <p:blipFill rotWithShape="1">
          <a:blip r:embed="rId4">
            <a:alphaModFix/>
          </a:blip>
          <a:srcRect/>
          <a:stretch/>
        </p:blipFill>
        <p:spPr>
          <a:xfrm>
            <a:off x="342900" y="342900"/>
            <a:ext cx="8458202" cy="3619501"/>
          </a:xfrm>
          <a:prstGeom prst="rect">
            <a:avLst/>
          </a:prstGeom>
          <a:noFill/>
          <a:ln>
            <a:noFill/>
          </a:ln>
        </p:spPr>
      </p:pic>
      <p:pic>
        <p:nvPicPr>
          <p:cNvPr id="80" name="Google Shape;80;p16" descr="preencoded.png"/>
          <p:cNvPicPr preferRelativeResize="0"/>
          <p:nvPr/>
        </p:nvPicPr>
        <p:blipFill rotWithShape="1">
          <a:blip r:embed="rId5">
            <a:alphaModFix/>
          </a:blip>
          <a:srcRect/>
          <a:stretch/>
        </p:blipFill>
        <p:spPr>
          <a:xfrm>
            <a:off x="342900" y="2571750"/>
            <a:ext cx="8458202" cy="1390650"/>
          </a:xfrm>
          <a:prstGeom prst="rect">
            <a:avLst/>
          </a:prstGeom>
          <a:noFill/>
          <a:ln>
            <a:noFill/>
          </a:ln>
        </p:spPr>
      </p:pic>
      <p:sp>
        <p:nvSpPr>
          <p:cNvPr id="81" name="Google Shape;81;p16"/>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02</a:t>
            </a:r>
            <a:endParaRPr sz="800" b="0" i="0" u="none" strike="noStrike" cap="none">
              <a:solidFill>
                <a:schemeClr val="dk1"/>
              </a:solidFill>
              <a:latin typeface="+mn-lt"/>
              <a:ea typeface="Calibri"/>
              <a:cs typeface="Calibri"/>
              <a:sym typeface="Calibri"/>
            </a:endParaRPr>
          </a:p>
        </p:txBody>
      </p:sp>
      <p:sp>
        <p:nvSpPr>
          <p:cNvPr id="82" name="Google Shape;82;p16"/>
          <p:cNvSpPr/>
          <p:nvPr/>
        </p:nvSpPr>
        <p:spPr>
          <a:xfrm>
            <a:off x="342900" y="415290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FFFFF"/>
              </a:buClr>
              <a:buSzPts val="2700"/>
              <a:buFont typeface="Proxima Nova"/>
              <a:buNone/>
            </a:pPr>
            <a:r>
              <a:rPr lang="en" sz="2700" b="0" i="0" u="none" strike="noStrike" cap="none" dirty="0">
                <a:solidFill>
                  <a:srgbClr val="FFFFFF"/>
                </a:solidFill>
                <a:latin typeface="+mj-lt"/>
                <a:ea typeface="Proxima Nova"/>
                <a:cs typeface="Proxima Nova"/>
                <a:sym typeface="Proxima Nova"/>
              </a:rPr>
              <a:t>Your Real-Time Data...</a:t>
            </a:r>
            <a:r>
              <a:rPr lang="en" sz="2700" b="0" i="1" u="none" strike="noStrike" cap="none" dirty="0">
                <a:solidFill>
                  <a:srgbClr val="FFFFFF"/>
                </a:solidFill>
                <a:latin typeface="+mj-lt"/>
                <a:ea typeface="Proxima Nova"/>
                <a:cs typeface="Proxima Nova"/>
                <a:sym typeface="Proxima Nova"/>
              </a:rPr>
              <a:t>Visualized</a:t>
            </a:r>
            <a:endParaRPr sz="2700" b="0" i="0" u="none" strike="noStrike" cap="none" dirty="0">
              <a:solidFill>
                <a:schemeClr val="dk1"/>
              </a:solidFill>
              <a:latin typeface="+mj-lt"/>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descr="preencoded.png"/>
          <p:cNvPicPr preferRelativeResize="0"/>
          <p:nvPr/>
        </p:nvPicPr>
        <p:blipFill rotWithShape="1">
          <a:blip r:embed="rId3">
            <a:alphaModFix/>
          </a:blip>
          <a:srcRect/>
          <a:stretch/>
        </p:blipFill>
        <p:spPr>
          <a:xfrm>
            <a:off x="6800850" y="2112169"/>
            <a:ext cx="2000250" cy="1171575"/>
          </a:xfrm>
          <a:prstGeom prst="rect">
            <a:avLst/>
          </a:prstGeom>
          <a:noFill/>
          <a:ln>
            <a:noFill/>
          </a:ln>
        </p:spPr>
      </p:pic>
      <p:pic>
        <p:nvPicPr>
          <p:cNvPr id="89" name="Google Shape;89;p17" descr="preencoded.png"/>
          <p:cNvPicPr preferRelativeResize="0"/>
          <p:nvPr/>
        </p:nvPicPr>
        <p:blipFill rotWithShape="1">
          <a:blip r:embed="rId4">
            <a:alphaModFix/>
          </a:blip>
          <a:srcRect/>
          <a:stretch/>
        </p:blipFill>
        <p:spPr>
          <a:xfrm>
            <a:off x="6800850" y="3398044"/>
            <a:ext cx="2000250" cy="1171575"/>
          </a:xfrm>
          <a:prstGeom prst="rect">
            <a:avLst/>
          </a:prstGeom>
          <a:noFill/>
          <a:ln>
            <a:noFill/>
          </a:ln>
        </p:spPr>
      </p:pic>
      <p:pic>
        <p:nvPicPr>
          <p:cNvPr id="90" name="Google Shape;90;p17" descr="preencoded.png"/>
          <p:cNvPicPr preferRelativeResize="0"/>
          <p:nvPr/>
        </p:nvPicPr>
        <p:blipFill rotWithShape="1">
          <a:blip r:embed="rId3">
            <a:alphaModFix/>
          </a:blip>
          <a:srcRect/>
          <a:stretch/>
        </p:blipFill>
        <p:spPr>
          <a:xfrm>
            <a:off x="4648200" y="2112169"/>
            <a:ext cx="2000250" cy="1171575"/>
          </a:xfrm>
          <a:prstGeom prst="rect">
            <a:avLst/>
          </a:prstGeom>
          <a:noFill/>
          <a:ln>
            <a:noFill/>
          </a:ln>
        </p:spPr>
      </p:pic>
      <p:pic>
        <p:nvPicPr>
          <p:cNvPr id="91" name="Google Shape;91;p17" descr="preencoded.png"/>
          <p:cNvPicPr preferRelativeResize="0"/>
          <p:nvPr/>
        </p:nvPicPr>
        <p:blipFill rotWithShape="1">
          <a:blip r:embed="rId5">
            <a:alphaModFix/>
          </a:blip>
          <a:srcRect/>
          <a:stretch/>
        </p:blipFill>
        <p:spPr>
          <a:xfrm>
            <a:off x="4648200" y="3398044"/>
            <a:ext cx="2000250" cy="1171575"/>
          </a:xfrm>
          <a:prstGeom prst="rect">
            <a:avLst/>
          </a:prstGeom>
          <a:noFill/>
          <a:ln>
            <a:noFill/>
          </a:ln>
        </p:spPr>
      </p:pic>
      <p:pic>
        <p:nvPicPr>
          <p:cNvPr id="92" name="Google Shape;92;p17" descr="preencoded.png"/>
          <p:cNvPicPr preferRelativeResize="0"/>
          <p:nvPr/>
        </p:nvPicPr>
        <p:blipFill rotWithShape="1">
          <a:blip r:embed="rId3">
            <a:alphaModFix/>
          </a:blip>
          <a:srcRect/>
          <a:stretch/>
        </p:blipFill>
        <p:spPr>
          <a:xfrm>
            <a:off x="2495550" y="2112169"/>
            <a:ext cx="2000250" cy="1171575"/>
          </a:xfrm>
          <a:prstGeom prst="rect">
            <a:avLst/>
          </a:prstGeom>
          <a:noFill/>
          <a:ln>
            <a:noFill/>
          </a:ln>
        </p:spPr>
      </p:pic>
      <p:pic>
        <p:nvPicPr>
          <p:cNvPr id="93" name="Google Shape;93;p17" descr="preencoded.png"/>
          <p:cNvPicPr preferRelativeResize="0"/>
          <p:nvPr/>
        </p:nvPicPr>
        <p:blipFill rotWithShape="1">
          <a:blip r:embed="rId6">
            <a:alphaModFix/>
          </a:blip>
          <a:srcRect/>
          <a:stretch/>
        </p:blipFill>
        <p:spPr>
          <a:xfrm>
            <a:off x="2495550" y="3398044"/>
            <a:ext cx="2000250" cy="1171575"/>
          </a:xfrm>
          <a:prstGeom prst="rect">
            <a:avLst/>
          </a:prstGeom>
          <a:noFill/>
          <a:ln>
            <a:noFill/>
          </a:ln>
        </p:spPr>
      </p:pic>
      <p:pic>
        <p:nvPicPr>
          <p:cNvPr id="94" name="Google Shape;94;p17" descr="preencoded.png"/>
          <p:cNvPicPr preferRelativeResize="0"/>
          <p:nvPr/>
        </p:nvPicPr>
        <p:blipFill rotWithShape="1">
          <a:blip r:embed="rId3">
            <a:alphaModFix/>
          </a:blip>
          <a:srcRect/>
          <a:stretch/>
        </p:blipFill>
        <p:spPr>
          <a:xfrm>
            <a:off x="342900" y="2112169"/>
            <a:ext cx="2000250" cy="1171575"/>
          </a:xfrm>
          <a:prstGeom prst="rect">
            <a:avLst/>
          </a:prstGeom>
          <a:noFill/>
          <a:ln>
            <a:noFill/>
          </a:ln>
        </p:spPr>
      </p:pic>
      <p:pic>
        <p:nvPicPr>
          <p:cNvPr id="95" name="Google Shape;95;p17" descr="preencoded.png"/>
          <p:cNvPicPr preferRelativeResize="0"/>
          <p:nvPr/>
        </p:nvPicPr>
        <p:blipFill rotWithShape="1">
          <a:blip r:embed="rId7">
            <a:alphaModFix/>
          </a:blip>
          <a:srcRect/>
          <a:stretch/>
        </p:blipFill>
        <p:spPr>
          <a:xfrm>
            <a:off x="342900" y="3398044"/>
            <a:ext cx="2000250" cy="1171575"/>
          </a:xfrm>
          <a:prstGeom prst="rect">
            <a:avLst/>
          </a:prstGeom>
          <a:noFill/>
          <a:ln>
            <a:noFill/>
          </a:ln>
        </p:spPr>
      </p:pic>
      <p:pic>
        <p:nvPicPr>
          <p:cNvPr id="96" name="Google Shape;96;p17" descr="preencoded.png"/>
          <p:cNvPicPr preferRelativeResize="0"/>
          <p:nvPr/>
        </p:nvPicPr>
        <p:blipFill rotWithShape="1">
          <a:blip r:embed="rId8">
            <a:alphaModFix/>
          </a:blip>
          <a:srcRect/>
          <a:stretch/>
        </p:blipFill>
        <p:spPr>
          <a:xfrm>
            <a:off x="342900" y="4737259"/>
            <a:ext cx="8301038" cy="3810"/>
          </a:xfrm>
          <a:prstGeom prst="rect">
            <a:avLst/>
          </a:prstGeom>
          <a:noFill/>
          <a:ln>
            <a:noFill/>
          </a:ln>
        </p:spPr>
      </p:pic>
      <p:pic>
        <p:nvPicPr>
          <p:cNvPr id="97" name="Google Shape;97;p17" title="Connects To Any Major  PLC &amp; Database.png"/>
          <p:cNvPicPr preferRelativeResize="0"/>
          <p:nvPr/>
        </p:nvPicPr>
        <p:blipFill rotWithShape="1">
          <a:blip r:embed="rId9">
            <a:alphaModFix/>
          </a:blip>
          <a:srcRect/>
          <a:stretch/>
        </p:blipFill>
        <p:spPr>
          <a:xfrm>
            <a:off x="1114425" y="3550444"/>
            <a:ext cx="457200" cy="457200"/>
          </a:xfrm>
          <a:prstGeom prst="rect">
            <a:avLst/>
          </a:prstGeom>
          <a:noFill/>
          <a:ln>
            <a:noFill/>
          </a:ln>
        </p:spPr>
      </p:pic>
      <p:pic>
        <p:nvPicPr>
          <p:cNvPr id="98" name="Google Shape;98;p17" title="Universal Designer.png"/>
          <p:cNvPicPr preferRelativeResize="0"/>
          <p:nvPr/>
        </p:nvPicPr>
        <p:blipFill rotWithShape="1">
          <a:blip r:embed="rId10">
            <a:alphaModFix/>
          </a:blip>
          <a:srcRect/>
          <a:stretch/>
        </p:blipFill>
        <p:spPr>
          <a:xfrm>
            <a:off x="3267075" y="3550444"/>
            <a:ext cx="457200" cy="457200"/>
          </a:xfrm>
          <a:prstGeom prst="rect">
            <a:avLst/>
          </a:prstGeom>
          <a:noFill/>
          <a:ln>
            <a:noFill/>
          </a:ln>
        </p:spPr>
      </p:pic>
      <p:pic>
        <p:nvPicPr>
          <p:cNvPr id="99" name="Google Shape;99;p17" title="Built on Open Standard Technologies.png"/>
          <p:cNvPicPr preferRelativeResize="0"/>
          <p:nvPr/>
        </p:nvPicPr>
        <p:blipFill rotWithShape="1">
          <a:blip r:embed="rId11">
            <a:alphaModFix/>
          </a:blip>
          <a:srcRect/>
          <a:stretch/>
        </p:blipFill>
        <p:spPr>
          <a:xfrm>
            <a:off x="5419725" y="3550444"/>
            <a:ext cx="457200" cy="457200"/>
          </a:xfrm>
          <a:prstGeom prst="rect">
            <a:avLst/>
          </a:prstGeom>
          <a:noFill/>
          <a:ln>
            <a:noFill/>
          </a:ln>
        </p:spPr>
      </p:pic>
      <p:pic>
        <p:nvPicPr>
          <p:cNvPr id="100" name="Google Shape;100;p17" title="Rapid Development and Deployment.png"/>
          <p:cNvPicPr preferRelativeResize="0"/>
          <p:nvPr/>
        </p:nvPicPr>
        <p:blipFill rotWithShape="1">
          <a:blip r:embed="rId12">
            <a:alphaModFix/>
          </a:blip>
          <a:srcRect/>
          <a:stretch/>
        </p:blipFill>
        <p:spPr>
          <a:xfrm>
            <a:off x="7572375" y="3550444"/>
            <a:ext cx="457200" cy="457200"/>
          </a:xfrm>
          <a:prstGeom prst="rect">
            <a:avLst/>
          </a:prstGeom>
          <a:noFill/>
          <a:ln>
            <a:noFill/>
          </a:ln>
        </p:spPr>
      </p:pic>
      <p:pic>
        <p:nvPicPr>
          <p:cNvPr id="101" name="Google Shape;101;p17" title="Unlimited Licensing Model.png"/>
          <p:cNvPicPr preferRelativeResize="0"/>
          <p:nvPr/>
        </p:nvPicPr>
        <p:blipFill rotWithShape="1">
          <a:blip r:embed="rId13">
            <a:alphaModFix/>
          </a:blip>
          <a:srcRect/>
          <a:stretch/>
        </p:blipFill>
        <p:spPr>
          <a:xfrm>
            <a:off x="1114425" y="2264569"/>
            <a:ext cx="457200" cy="457200"/>
          </a:xfrm>
          <a:prstGeom prst="rect">
            <a:avLst/>
          </a:prstGeom>
          <a:noFill/>
          <a:ln>
            <a:noFill/>
          </a:ln>
        </p:spPr>
      </p:pic>
      <p:pic>
        <p:nvPicPr>
          <p:cNvPr id="102" name="Google Shape;102;p17" title="Server-Centric Web-Deployment.png"/>
          <p:cNvPicPr preferRelativeResize="0"/>
          <p:nvPr/>
        </p:nvPicPr>
        <p:blipFill rotWithShape="1">
          <a:blip r:embed="rId14">
            <a:alphaModFix/>
          </a:blip>
          <a:srcRect/>
          <a:stretch/>
        </p:blipFill>
        <p:spPr>
          <a:xfrm>
            <a:off x="3267075" y="2264569"/>
            <a:ext cx="457200" cy="457200"/>
          </a:xfrm>
          <a:prstGeom prst="rect">
            <a:avLst/>
          </a:prstGeom>
          <a:noFill/>
          <a:ln>
            <a:noFill/>
          </a:ln>
        </p:spPr>
      </p:pic>
      <p:pic>
        <p:nvPicPr>
          <p:cNvPr id="103" name="Google Shape;103;p17" title="Modular  Configurability.png"/>
          <p:cNvPicPr preferRelativeResize="0"/>
          <p:nvPr/>
        </p:nvPicPr>
        <p:blipFill rotWithShape="1">
          <a:blip r:embed="rId15">
            <a:alphaModFix/>
          </a:blip>
          <a:srcRect/>
          <a:stretch/>
        </p:blipFill>
        <p:spPr>
          <a:xfrm>
            <a:off x="5419725" y="2264569"/>
            <a:ext cx="457200" cy="457200"/>
          </a:xfrm>
          <a:prstGeom prst="rect">
            <a:avLst/>
          </a:prstGeom>
          <a:noFill/>
          <a:ln>
            <a:noFill/>
          </a:ln>
        </p:spPr>
      </p:pic>
      <p:pic>
        <p:nvPicPr>
          <p:cNvPr id="104" name="Google Shape;104;p17" title="Cross-Platform Compatibility.png"/>
          <p:cNvPicPr preferRelativeResize="0"/>
          <p:nvPr/>
        </p:nvPicPr>
        <p:blipFill rotWithShape="1">
          <a:blip r:embed="rId16">
            <a:alphaModFix/>
          </a:blip>
          <a:srcRect/>
          <a:stretch/>
        </p:blipFill>
        <p:spPr>
          <a:xfrm>
            <a:off x="7572375" y="2264569"/>
            <a:ext cx="457200" cy="457200"/>
          </a:xfrm>
          <a:prstGeom prst="rect">
            <a:avLst/>
          </a:prstGeom>
          <a:noFill/>
          <a:ln>
            <a:noFill/>
          </a:ln>
        </p:spPr>
      </p:pic>
      <p:pic>
        <p:nvPicPr>
          <p:cNvPr id="105" name="Google Shape;105;p17" descr="preencoded.png"/>
          <p:cNvPicPr preferRelativeResize="0"/>
          <p:nvPr/>
        </p:nvPicPr>
        <p:blipFill rotWithShape="1">
          <a:blip r:embed="rId17">
            <a:alphaModFix/>
          </a:blip>
          <a:srcRect/>
          <a:stretch/>
        </p:blipFill>
        <p:spPr>
          <a:xfrm>
            <a:off x="3390900" y="500063"/>
            <a:ext cx="2158603" cy="933450"/>
          </a:xfrm>
          <a:prstGeom prst="rect">
            <a:avLst/>
          </a:prstGeom>
          <a:noFill/>
          <a:ln>
            <a:noFill/>
          </a:ln>
        </p:spPr>
      </p:pic>
      <p:sp>
        <p:nvSpPr>
          <p:cNvPr id="106" name="Google Shape;106;p17"/>
          <p:cNvSpPr/>
          <p:nvPr/>
        </p:nvSpPr>
        <p:spPr>
          <a:xfrm>
            <a:off x="8620125" y="4683919"/>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03</a:t>
            </a:r>
            <a:endParaRPr sz="800" b="0" i="0" u="none" strike="noStrike" cap="none" dirty="0">
              <a:solidFill>
                <a:schemeClr val="dk1"/>
              </a:solidFill>
              <a:latin typeface="+mn-lt"/>
              <a:ea typeface="Calibri"/>
              <a:cs typeface="Calibri"/>
              <a:sym typeface="Calibri"/>
            </a:endParaRPr>
          </a:p>
        </p:txBody>
      </p:sp>
      <p:sp>
        <p:nvSpPr>
          <p:cNvPr id="107" name="Google Shape;107;p17"/>
          <p:cNvSpPr/>
          <p:nvPr/>
        </p:nvSpPr>
        <p:spPr>
          <a:xfrm>
            <a:off x="4857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Connects To Any Major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PLC &amp; Database</a:t>
            </a:r>
            <a:endParaRPr sz="1200" b="0" i="0" u="none" strike="noStrike" cap="none">
              <a:solidFill>
                <a:schemeClr val="dk1"/>
              </a:solidFill>
              <a:latin typeface="+mn-lt"/>
              <a:ea typeface="Calibri"/>
              <a:cs typeface="Calibri"/>
              <a:sym typeface="Calibri"/>
            </a:endParaRPr>
          </a:p>
        </p:txBody>
      </p:sp>
      <p:sp>
        <p:nvSpPr>
          <p:cNvPr id="108" name="Google Shape;108;p17"/>
          <p:cNvSpPr/>
          <p:nvPr/>
        </p:nvSpPr>
        <p:spPr>
          <a:xfrm>
            <a:off x="26384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Universal Designer</a:t>
            </a:r>
            <a:br>
              <a:rPr lang="en" sz="1200" b="0" i="0" u="none" strike="noStrike" cap="none">
                <a:solidFill>
                  <a:srgbClr val="FFFFFF"/>
                </a:solidFill>
                <a:latin typeface="+mn-lt"/>
                <a:ea typeface="Proxima Nova"/>
                <a:cs typeface="Proxima Nova"/>
                <a:sym typeface="Proxima Nova"/>
              </a:rPr>
            </a:br>
            <a:endParaRPr sz="1200" b="0" i="0" u="none" strike="noStrike" cap="none">
              <a:solidFill>
                <a:schemeClr val="dk1"/>
              </a:solidFill>
              <a:latin typeface="+mn-lt"/>
              <a:ea typeface="Calibri"/>
              <a:cs typeface="Calibri"/>
              <a:sym typeface="Calibri"/>
            </a:endParaRPr>
          </a:p>
        </p:txBody>
      </p:sp>
      <p:sp>
        <p:nvSpPr>
          <p:cNvPr id="109" name="Google Shape;109;p17"/>
          <p:cNvSpPr/>
          <p:nvPr/>
        </p:nvSpPr>
        <p:spPr>
          <a:xfrm>
            <a:off x="47910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Built on Open Standard Technologies</a:t>
            </a:r>
            <a:endParaRPr sz="1200" b="0" i="0" u="none" strike="noStrike" cap="none">
              <a:solidFill>
                <a:schemeClr val="dk1"/>
              </a:solidFill>
              <a:latin typeface="+mn-lt"/>
              <a:ea typeface="Calibri"/>
              <a:cs typeface="Calibri"/>
              <a:sym typeface="Calibri"/>
            </a:endParaRPr>
          </a:p>
        </p:txBody>
      </p:sp>
      <p:sp>
        <p:nvSpPr>
          <p:cNvPr id="110" name="Google Shape;110;p17"/>
          <p:cNvSpPr/>
          <p:nvPr/>
        </p:nvSpPr>
        <p:spPr>
          <a:xfrm>
            <a:off x="69437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Rapid Development and Deployment</a:t>
            </a:r>
            <a:endParaRPr sz="1200" b="0" i="0" u="none" strike="noStrike" cap="none">
              <a:solidFill>
                <a:schemeClr val="dk1"/>
              </a:solidFill>
              <a:latin typeface="+mn-lt"/>
              <a:ea typeface="Calibri"/>
              <a:cs typeface="Calibri"/>
              <a:sym typeface="Calibri"/>
            </a:endParaRPr>
          </a:p>
        </p:txBody>
      </p:sp>
      <p:sp>
        <p:nvSpPr>
          <p:cNvPr id="111" name="Google Shape;111;p17"/>
          <p:cNvSpPr/>
          <p:nvPr/>
        </p:nvSpPr>
        <p:spPr>
          <a:xfrm>
            <a:off x="4857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dirty="0">
                <a:solidFill>
                  <a:srgbClr val="FFFFFF"/>
                </a:solidFill>
                <a:latin typeface="+mn-lt"/>
                <a:ea typeface="Proxima Nova"/>
                <a:cs typeface="Proxima Nova"/>
                <a:sym typeface="Proxima Nova"/>
              </a:rPr>
              <a:t>Unlimited Licensing Model</a:t>
            </a:r>
            <a:endParaRPr sz="1200" b="0" i="0" u="none" strike="noStrike" cap="none" dirty="0">
              <a:solidFill>
                <a:schemeClr val="dk1"/>
              </a:solidFill>
              <a:latin typeface="+mn-lt"/>
              <a:ea typeface="Calibri"/>
              <a:cs typeface="Calibri"/>
              <a:sym typeface="Calibri"/>
            </a:endParaRPr>
          </a:p>
        </p:txBody>
      </p:sp>
      <p:sp>
        <p:nvSpPr>
          <p:cNvPr id="112" name="Google Shape;112;p17"/>
          <p:cNvSpPr/>
          <p:nvPr/>
        </p:nvSpPr>
        <p:spPr>
          <a:xfrm>
            <a:off x="263842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Server-Centric Web-Deployment</a:t>
            </a:r>
            <a:endParaRPr sz="1200" b="0" i="0" u="none" strike="noStrike" cap="none">
              <a:solidFill>
                <a:schemeClr val="dk1"/>
              </a:solidFill>
              <a:latin typeface="+mn-lt"/>
              <a:ea typeface="Calibri"/>
              <a:cs typeface="Calibri"/>
              <a:sym typeface="Calibri"/>
            </a:endParaRPr>
          </a:p>
        </p:txBody>
      </p:sp>
      <p:sp>
        <p:nvSpPr>
          <p:cNvPr id="113" name="Google Shape;113;p17"/>
          <p:cNvSpPr/>
          <p:nvPr/>
        </p:nvSpPr>
        <p:spPr>
          <a:xfrm>
            <a:off x="47910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Modular </a:t>
            </a:r>
            <a:br>
              <a:rPr lang="en" sz="1200" b="0" i="0" u="none" strike="noStrike" cap="none">
                <a:solidFill>
                  <a:srgbClr val="FFFFFF"/>
                </a:solidFill>
                <a:latin typeface="+mn-lt"/>
                <a:ea typeface="Proxima Nova"/>
                <a:cs typeface="Proxima Nova"/>
                <a:sym typeface="Proxima Nova"/>
              </a:rPr>
            </a:br>
            <a:r>
              <a:rPr lang="en" sz="1200" b="0" i="0" u="none" strike="noStrike" cap="none">
                <a:solidFill>
                  <a:srgbClr val="FFFFFF"/>
                </a:solidFill>
                <a:latin typeface="+mn-lt"/>
                <a:ea typeface="Proxima Nova"/>
                <a:cs typeface="Proxima Nova"/>
                <a:sym typeface="Proxima Nova"/>
              </a:rPr>
              <a:t>Configurability</a:t>
            </a:r>
            <a:endParaRPr sz="1200" b="0" i="0" u="none" strike="noStrike" cap="none">
              <a:solidFill>
                <a:schemeClr val="dk1"/>
              </a:solidFill>
              <a:latin typeface="+mn-lt"/>
              <a:ea typeface="Calibri"/>
              <a:cs typeface="Calibri"/>
              <a:sym typeface="Calibri"/>
            </a:endParaRPr>
          </a:p>
        </p:txBody>
      </p:sp>
      <p:sp>
        <p:nvSpPr>
          <p:cNvPr id="114" name="Google Shape;114;p17"/>
          <p:cNvSpPr/>
          <p:nvPr/>
        </p:nvSpPr>
        <p:spPr>
          <a:xfrm>
            <a:off x="694372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Cross-Platform Compatibility</a:t>
            </a:r>
            <a:endParaRPr sz="1200" b="0" i="0" u="none" strike="noStrike" cap="none">
              <a:solidFill>
                <a:schemeClr val="dk1"/>
              </a:solidFill>
              <a:latin typeface="+mn-lt"/>
              <a:ea typeface="Calibri"/>
              <a:cs typeface="Calibri"/>
              <a:sym typeface="Calibri"/>
            </a:endParaRPr>
          </a:p>
        </p:txBody>
      </p:sp>
      <p:sp>
        <p:nvSpPr>
          <p:cNvPr id="115" name="Google Shape;115;p17"/>
          <p:cNvSpPr/>
          <p:nvPr/>
        </p:nvSpPr>
        <p:spPr>
          <a:xfrm>
            <a:off x="342900" y="1464469"/>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dirty="0">
                <a:solidFill>
                  <a:srgbClr val="F7901E"/>
                </a:solidFill>
                <a:latin typeface="+mj-lt"/>
                <a:ea typeface="Proxima Nova"/>
                <a:cs typeface="Proxima Nova"/>
                <a:sym typeface="Proxima Nova"/>
              </a:rPr>
              <a:t>The Industrial Automation Platform</a:t>
            </a:r>
            <a:endParaRPr sz="2700" b="0" i="0" u="none" strike="noStrike" cap="none" dirty="0">
              <a:solidFill>
                <a:schemeClr val="dk1"/>
              </a:solidFill>
              <a:latin typeface="+mj-lt"/>
              <a:ea typeface="Calibri"/>
              <a:cs typeface="Calibri"/>
              <a:sym typeface="Calibri"/>
            </a:endParaRPr>
          </a:p>
        </p:txBody>
      </p:sp>
      <p:sp>
        <p:nvSpPr>
          <p:cNvPr id="116" name="Google Shape;116;p17"/>
          <p:cNvSpPr/>
          <p:nvPr/>
        </p:nvSpPr>
        <p:spPr>
          <a:xfrm>
            <a:off x="342900" y="816769"/>
            <a:ext cx="8482200" cy="533400"/>
          </a:xfrm>
          <a:prstGeom prst="rect">
            <a:avLst/>
          </a:prstGeom>
          <a:noFill/>
          <a:ln>
            <a:noFill/>
          </a:ln>
        </p:spPr>
        <p:txBody>
          <a:bodyPr spcFirstLastPara="1" wrap="square" lIns="0" tIns="0" rIns="0" bIns="0" anchor="ctr" anchorCtr="0">
            <a:noAutofit/>
          </a:bodyPr>
          <a:lstStyle/>
          <a:p>
            <a:pPr marL="0" marR="0" lvl="0" indent="0" algn="l" rtl="0">
              <a:lnSpc>
                <a:spcPct val="103214"/>
              </a:lnSpc>
              <a:spcBef>
                <a:spcPts val="0"/>
              </a:spcBef>
              <a:spcAft>
                <a:spcPts val="0"/>
              </a:spcAft>
              <a:buClr>
                <a:srgbClr val="FFFFFF"/>
              </a:buClr>
              <a:buSzPts val="4200"/>
              <a:buFont typeface="Proxima Nova Semibold"/>
              <a:buNone/>
            </a:pPr>
            <a:r>
              <a:rPr lang="en" sz="4200" b="0" i="0" u="none" strike="noStrike" cap="none" dirty="0">
                <a:solidFill>
                  <a:srgbClr val="FFFFFF"/>
                </a:solidFill>
                <a:latin typeface="+mj-lt"/>
                <a:ea typeface="Proxima Nova Semibold"/>
                <a:cs typeface="Proxima Nova Semibold"/>
                <a:sym typeface="Proxima Nova Semibold"/>
              </a:rPr>
              <a:t>Powered By</a:t>
            </a:r>
            <a:endParaRPr sz="4200" b="0" i="0" u="none" strike="noStrike" cap="none" dirty="0">
              <a:solidFill>
                <a:schemeClr val="dk1"/>
              </a:solidFill>
              <a:latin typeface="+mj-lt"/>
              <a:ea typeface="Calibri"/>
              <a:cs typeface="Calibri"/>
              <a:sym typeface="Calibri"/>
            </a:endParaRPr>
          </a:p>
        </p:txBody>
      </p:sp>
      <p:pic>
        <p:nvPicPr>
          <p:cNvPr id="117" name="Google Shape;117;p17" descr="preencoded.png"/>
          <p:cNvPicPr preferRelativeResize="0"/>
          <p:nvPr/>
        </p:nvPicPr>
        <p:blipFill rotWithShape="1">
          <a:blip r:embed="rId18">
            <a:alphaModFix/>
          </a:blip>
          <a:srcRect/>
          <a:stretch/>
        </p:blipFill>
        <p:spPr>
          <a:xfrm>
            <a:off x="342900" y="4739640"/>
            <a:ext cx="8301038" cy="3810"/>
          </a:xfrm>
          <a:prstGeom prst="rect">
            <a:avLst/>
          </a:prstGeom>
          <a:noFill/>
          <a:ln>
            <a:noFill/>
          </a:ln>
        </p:spPr>
      </p:pic>
      <p:sp>
        <p:nvSpPr>
          <p:cNvPr id="118" name="Google Shape;118;p17"/>
          <p:cNvSpPr>
            <a:spLocks noGrp="1"/>
          </p:cNvSpPr>
          <p:nvPr>
            <p:ph type="pic" idx="2"/>
          </p:nvPr>
        </p:nvSpPr>
        <p:spPr>
          <a:xfrm>
            <a:off x="7842100" y="350050"/>
            <a:ext cx="964200" cy="350100"/>
          </a:xfrm>
          <a:prstGeom prst="rect">
            <a:avLst/>
          </a:prstGeom>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125" name="Google Shape;125;p18" descr="preencoded.png"/>
          <p:cNvPicPr preferRelativeResize="0"/>
          <p:nvPr/>
        </p:nvPicPr>
        <p:blipFill rotWithShape="1">
          <a:blip r:embed="rId4">
            <a:alphaModFix/>
          </a:blip>
          <a:srcRect/>
          <a:stretch/>
        </p:blipFill>
        <p:spPr>
          <a:xfrm>
            <a:off x="1793156" y="1723446"/>
            <a:ext cx="1283503" cy="1696609"/>
          </a:xfrm>
          <a:prstGeom prst="rect">
            <a:avLst/>
          </a:prstGeom>
          <a:noFill/>
          <a:ln>
            <a:noFill/>
          </a:ln>
        </p:spPr>
      </p:pic>
      <p:pic>
        <p:nvPicPr>
          <p:cNvPr id="126" name="Google Shape;126;p18" descr="preencoded.png"/>
          <p:cNvPicPr preferRelativeResize="0"/>
          <p:nvPr/>
        </p:nvPicPr>
        <p:blipFill rotWithShape="1">
          <a:blip r:embed="rId5">
            <a:alphaModFix/>
          </a:blip>
          <a:srcRect/>
          <a:stretch/>
        </p:blipFill>
        <p:spPr>
          <a:xfrm>
            <a:off x="3843338" y="1314452"/>
            <a:ext cx="1200150" cy="419100"/>
          </a:xfrm>
          <a:prstGeom prst="rect">
            <a:avLst/>
          </a:prstGeom>
          <a:noFill/>
          <a:ln>
            <a:noFill/>
          </a:ln>
        </p:spPr>
      </p:pic>
      <p:pic>
        <p:nvPicPr>
          <p:cNvPr id="127" name="Google Shape;127;p18" descr="preencoded.png"/>
          <p:cNvPicPr preferRelativeResize="0"/>
          <p:nvPr/>
        </p:nvPicPr>
        <p:blipFill rotWithShape="1">
          <a:blip r:embed="rId6">
            <a:alphaModFix/>
          </a:blip>
          <a:srcRect/>
          <a:stretch/>
        </p:blipFill>
        <p:spPr>
          <a:xfrm>
            <a:off x="5810166" y="1723446"/>
            <a:ext cx="1283503" cy="1696609"/>
          </a:xfrm>
          <a:prstGeom prst="rect">
            <a:avLst/>
          </a:prstGeom>
          <a:noFill/>
          <a:ln>
            <a:noFill/>
          </a:ln>
        </p:spPr>
      </p:pic>
      <p:sp>
        <p:nvSpPr>
          <p:cNvPr id="128" name="Google Shape;128;p18"/>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04</a:t>
            </a:r>
            <a:endParaRPr sz="800" b="0" i="0" u="none" strike="noStrike" cap="none">
              <a:solidFill>
                <a:schemeClr val="dk1"/>
              </a:solidFill>
              <a:latin typeface="+mn-lt"/>
              <a:ea typeface="Calibri"/>
              <a:cs typeface="Calibri"/>
              <a:sym typeface="Calibri"/>
            </a:endParaRPr>
          </a:p>
        </p:txBody>
      </p:sp>
      <p:sp>
        <p:nvSpPr>
          <p:cNvPr id="129" name="Google Shape;129;p18"/>
          <p:cNvSpPr/>
          <p:nvPr/>
        </p:nvSpPr>
        <p:spPr>
          <a:xfrm>
            <a:off x="957263" y="3538538"/>
            <a:ext cx="21336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a:solidFill>
                  <a:srgbClr val="FFFFFF"/>
                </a:solidFill>
                <a:latin typeface="+mn-lt"/>
                <a:ea typeface="Proxima Nova"/>
                <a:cs typeface="Proxima Nova"/>
                <a:sym typeface="Proxima Nova"/>
              </a:rPr>
              <a:t>Unlimited Users</a:t>
            </a:r>
            <a:endParaRPr sz="1900" b="0" i="0" u="none" strike="noStrike" cap="none">
              <a:solidFill>
                <a:schemeClr val="dk1"/>
              </a:solidFill>
              <a:latin typeface="+mn-lt"/>
              <a:ea typeface="Calibri"/>
              <a:cs typeface="Calibri"/>
              <a:sym typeface="Calibri"/>
            </a:endParaRPr>
          </a:p>
        </p:txBody>
      </p:sp>
      <p:sp>
        <p:nvSpPr>
          <p:cNvPr id="130" name="Google Shape;130;p18"/>
          <p:cNvSpPr/>
          <p:nvPr/>
        </p:nvSpPr>
        <p:spPr>
          <a:xfrm>
            <a:off x="957263" y="1314453"/>
            <a:ext cx="21336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dirty="0">
                <a:solidFill>
                  <a:srgbClr val="FFFFFF"/>
                </a:solidFill>
                <a:latin typeface="+mn-lt"/>
                <a:ea typeface="Proxima Nova"/>
                <a:cs typeface="Proxima Nova"/>
                <a:sym typeface="Proxima Nova"/>
              </a:rPr>
              <a:t>Unlimited Tags</a:t>
            </a:r>
            <a:endParaRPr sz="1900" b="0" i="0" u="none" strike="noStrike" cap="none" dirty="0">
              <a:solidFill>
                <a:schemeClr val="dk1"/>
              </a:solidFill>
              <a:latin typeface="+mn-lt"/>
              <a:ea typeface="Calibri"/>
              <a:cs typeface="Calibri"/>
              <a:sym typeface="Calibri"/>
            </a:endParaRPr>
          </a:p>
        </p:txBody>
      </p:sp>
      <p:sp>
        <p:nvSpPr>
          <p:cNvPr id="131" name="Google Shape;131;p18"/>
          <p:cNvSpPr/>
          <p:nvPr/>
        </p:nvSpPr>
        <p:spPr>
          <a:xfrm>
            <a:off x="3181350" y="1847853"/>
            <a:ext cx="2529000" cy="1295400"/>
          </a:xfrm>
          <a:prstGeom prst="rect">
            <a:avLst/>
          </a:prstGeom>
          <a:noFill/>
          <a:ln>
            <a:noFill/>
          </a:ln>
        </p:spPr>
        <p:txBody>
          <a:bodyPr spcFirstLastPara="1" wrap="square" lIns="0" tIns="0" rIns="0" bIns="0" anchor="t" anchorCtr="0">
            <a:noAutofit/>
          </a:bodyPr>
          <a:lstStyle/>
          <a:p>
            <a:pPr marL="0" marR="0" lvl="0" indent="0" algn="ctr" rtl="0">
              <a:lnSpc>
                <a:spcPct val="103214"/>
              </a:lnSpc>
              <a:spcBef>
                <a:spcPts val="0"/>
              </a:spcBef>
              <a:spcAft>
                <a:spcPts val="0"/>
              </a:spcAft>
              <a:buClr>
                <a:srgbClr val="FFFFFF"/>
              </a:buClr>
              <a:buSzPts val="4200"/>
              <a:buFont typeface="Proxima Nova"/>
              <a:buNone/>
            </a:pPr>
            <a:r>
              <a:rPr lang="en" sz="4200" b="0" i="0" u="none" strike="noStrike" cap="none" dirty="0">
                <a:solidFill>
                  <a:srgbClr val="FFFFFF"/>
                </a:solidFill>
                <a:latin typeface="+mj-lt"/>
                <a:ea typeface="Proxima Nova"/>
                <a:cs typeface="Proxima Nova"/>
                <a:sym typeface="Proxima Nova"/>
              </a:rPr>
              <a:t>What’s In</a:t>
            </a:r>
            <a:br>
              <a:rPr lang="en" sz="900" b="0" i="0" u="none" strike="noStrike" cap="none" dirty="0">
                <a:solidFill>
                  <a:schemeClr val="dk1"/>
                </a:solidFill>
                <a:latin typeface="+mj-lt"/>
                <a:ea typeface="Calibri"/>
                <a:cs typeface="Calibri"/>
                <a:sym typeface="Calibri"/>
              </a:rPr>
            </a:br>
            <a:r>
              <a:rPr lang="en" sz="4200" b="0" i="0" u="none" strike="noStrike" cap="none" dirty="0">
                <a:solidFill>
                  <a:srgbClr val="F7901E"/>
                </a:solidFill>
                <a:latin typeface="+mj-lt"/>
                <a:ea typeface="Proxima Nova"/>
                <a:cs typeface="Proxima Nova"/>
                <a:sym typeface="Proxima Nova"/>
              </a:rPr>
              <a:t>Unlimited?</a:t>
            </a:r>
            <a:endParaRPr sz="4200" b="0" i="0" u="none" strike="noStrike" cap="none" dirty="0">
              <a:solidFill>
                <a:schemeClr val="dk1"/>
              </a:solidFill>
              <a:latin typeface="+mj-lt"/>
              <a:ea typeface="Calibri"/>
              <a:cs typeface="Calibri"/>
              <a:sym typeface="Calibri"/>
            </a:endParaRPr>
          </a:p>
        </p:txBody>
      </p:sp>
      <p:sp>
        <p:nvSpPr>
          <p:cNvPr id="132" name="Google Shape;132;p18"/>
          <p:cNvSpPr/>
          <p:nvPr/>
        </p:nvSpPr>
        <p:spPr>
          <a:xfrm>
            <a:off x="3910013" y="1619253"/>
            <a:ext cx="1071600" cy="114300"/>
          </a:xfrm>
          <a:prstGeom prst="rect">
            <a:avLst/>
          </a:prstGeom>
          <a:noFill/>
          <a:ln>
            <a:noFill/>
          </a:ln>
        </p:spPr>
        <p:txBody>
          <a:bodyPr spcFirstLastPara="1" wrap="square" lIns="0" tIns="0" rIns="0" bIns="0" anchor="ctr" anchorCtr="0">
            <a:noAutofit/>
          </a:bodyPr>
          <a:lstStyle/>
          <a:p>
            <a:pPr marL="0" marR="0" lvl="0" indent="0" algn="ctr" rtl="0">
              <a:lnSpc>
                <a:spcPct val="102722"/>
              </a:lnSpc>
              <a:spcBef>
                <a:spcPts val="0"/>
              </a:spcBef>
              <a:spcAft>
                <a:spcPts val="0"/>
              </a:spcAft>
              <a:buClr>
                <a:srgbClr val="FFFFFF"/>
              </a:buClr>
              <a:buSzPts val="900"/>
              <a:buFont typeface="Proxima Nova Semibold"/>
              <a:buNone/>
            </a:pPr>
            <a:r>
              <a:rPr lang="en" sz="900" b="0" i="0" u="none" strike="noStrike" cap="none" dirty="0">
                <a:solidFill>
                  <a:srgbClr val="FFFFFF"/>
                </a:solidFill>
                <a:latin typeface="+mn-lt"/>
                <a:ea typeface="Proxima Nova Semibold"/>
                <a:cs typeface="Proxima Nova Semibold"/>
                <a:sym typeface="Proxima Nova Semibold"/>
              </a:rPr>
              <a:t>LICENSING MODEL</a:t>
            </a:r>
            <a:endParaRPr sz="900" b="0" i="0" u="none" strike="noStrike" cap="none" dirty="0">
              <a:solidFill>
                <a:schemeClr val="dk1"/>
              </a:solidFill>
              <a:latin typeface="+mn-lt"/>
              <a:ea typeface="Calibri"/>
              <a:cs typeface="Calibri"/>
              <a:sym typeface="Calibri"/>
            </a:endParaRPr>
          </a:p>
        </p:txBody>
      </p:sp>
      <p:sp>
        <p:nvSpPr>
          <p:cNvPr id="133" name="Google Shape;133;p18"/>
          <p:cNvSpPr/>
          <p:nvPr/>
        </p:nvSpPr>
        <p:spPr>
          <a:xfrm>
            <a:off x="5492625" y="3538550"/>
            <a:ext cx="30072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a:solidFill>
                  <a:srgbClr val="FFFFFF"/>
                </a:solidFill>
                <a:latin typeface="+mn-lt"/>
                <a:ea typeface="Proxima Nova"/>
                <a:cs typeface="Proxima Nova"/>
                <a:sym typeface="Proxima Nova"/>
              </a:rPr>
              <a:t>Unlimited Connections</a:t>
            </a:r>
            <a:endParaRPr sz="1900" b="0" i="0" u="none" strike="noStrike" cap="none">
              <a:solidFill>
                <a:schemeClr val="dk1"/>
              </a:solidFill>
              <a:latin typeface="+mn-lt"/>
              <a:ea typeface="Calibri"/>
              <a:cs typeface="Calibri"/>
              <a:sym typeface="Calibri"/>
            </a:endParaRPr>
          </a:p>
        </p:txBody>
      </p:sp>
      <p:sp>
        <p:nvSpPr>
          <p:cNvPr id="134" name="Google Shape;134;p18"/>
          <p:cNvSpPr/>
          <p:nvPr/>
        </p:nvSpPr>
        <p:spPr>
          <a:xfrm>
            <a:off x="5800725" y="1314453"/>
            <a:ext cx="23910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a:solidFill>
                  <a:srgbClr val="FFFFFF"/>
                </a:solidFill>
                <a:latin typeface="+mn-lt"/>
                <a:ea typeface="Proxima Nova"/>
                <a:cs typeface="Proxima Nova"/>
                <a:sym typeface="Proxima Nova"/>
              </a:rPr>
              <a:t>Unlimited Screens</a:t>
            </a:r>
            <a:endParaRPr sz="1900" b="0" i="0" u="none" strike="noStrike" cap="none">
              <a:solidFill>
                <a:schemeClr val="dk1"/>
              </a:solidFill>
              <a:latin typeface="+mn-lt"/>
              <a:ea typeface="Calibri"/>
              <a:cs typeface="Calibri"/>
              <a:sym typeface="Calibri"/>
            </a:endParaRPr>
          </a:p>
        </p:txBody>
      </p:sp>
      <p:sp>
        <p:nvSpPr>
          <p:cNvPr id="135" name="Google Shape;135;p18"/>
          <p:cNvSpPr>
            <a:spLocks noGrp="1"/>
          </p:cNvSpPr>
          <p:nvPr>
            <p:ph type="pic" idx="2"/>
          </p:nvPr>
        </p:nvSpPr>
        <p:spPr>
          <a:xfrm>
            <a:off x="7842100" y="350050"/>
            <a:ext cx="964200" cy="350100"/>
          </a:xfrm>
          <a:prstGeom prst="rect">
            <a:avLst/>
          </a:prstGeom>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9"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142" name="Google Shape;142;p19" descr="preencoded.png"/>
          <p:cNvPicPr preferRelativeResize="0"/>
          <p:nvPr/>
        </p:nvPicPr>
        <p:blipFill rotWithShape="1">
          <a:blip r:embed="rId4">
            <a:alphaModFix/>
          </a:blip>
          <a:srcRect/>
          <a:stretch/>
        </p:blipFill>
        <p:spPr>
          <a:xfrm>
            <a:off x="342900" y="4737259"/>
            <a:ext cx="8301038" cy="3810"/>
          </a:xfrm>
          <a:prstGeom prst="rect">
            <a:avLst/>
          </a:prstGeom>
          <a:noFill/>
          <a:ln>
            <a:noFill/>
          </a:ln>
        </p:spPr>
      </p:pic>
      <p:pic>
        <p:nvPicPr>
          <p:cNvPr id="143" name="Google Shape;143;p19" title="Dell UltraSharp 27_.png"/>
          <p:cNvPicPr preferRelativeResize="0"/>
          <p:nvPr/>
        </p:nvPicPr>
        <p:blipFill rotWithShape="1">
          <a:blip r:embed="rId5">
            <a:alphaModFix/>
          </a:blip>
          <a:srcRect/>
          <a:stretch/>
        </p:blipFill>
        <p:spPr>
          <a:xfrm>
            <a:off x="4761150" y="239463"/>
            <a:ext cx="4382850" cy="4664573"/>
          </a:xfrm>
          <a:prstGeom prst="rect">
            <a:avLst/>
          </a:prstGeom>
          <a:noFill/>
          <a:ln>
            <a:noFill/>
          </a:ln>
        </p:spPr>
      </p:pic>
      <p:pic>
        <p:nvPicPr>
          <p:cNvPr id="144" name="Google Shape;144;p19" title="OnePlus 7T Pro 5G.png"/>
          <p:cNvPicPr preferRelativeResize="0"/>
          <p:nvPr/>
        </p:nvPicPr>
        <p:blipFill rotWithShape="1">
          <a:blip r:embed="rId6">
            <a:alphaModFix/>
          </a:blip>
          <a:srcRect/>
          <a:stretch/>
        </p:blipFill>
        <p:spPr>
          <a:xfrm>
            <a:off x="4133638" y="2081213"/>
            <a:ext cx="1319213" cy="2776538"/>
          </a:xfrm>
          <a:prstGeom prst="rect">
            <a:avLst/>
          </a:prstGeom>
          <a:noFill/>
          <a:ln>
            <a:noFill/>
          </a:ln>
        </p:spPr>
      </p:pic>
      <p:sp>
        <p:nvSpPr>
          <p:cNvPr id="145" name="Google Shape;145;p19"/>
          <p:cNvSpPr/>
          <p:nvPr/>
        </p:nvSpPr>
        <p:spPr>
          <a:xfrm>
            <a:off x="342900" y="3619500"/>
            <a:ext cx="3514800" cy="2334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b="0" i="0" u="none" strike="noStrike" cap="none">
                <a:solidFill>
                  <a:srgbClr val="FFFFFF"/>
                </a:solidFill>
                <a:latin typeface="+mn-lt"/>
                <a:ea typeface="Proxima Nova"/>
                <a:cs typeface="Proxima Nova"/>
                <a:sym typeface="Proxima Nova"/>
              </a:rPr>
              <a:t>Flexible and Scalable Architectures</a:t>
            </a:r>
            <a:endParaRPr b="0" i="0" u="none" strike="noStrike" cap="none">
              <a:solidFill>
                <a:schemeClr val="dk1"/>
              </a:solidFill>
              <a:latin typeface="+mn-lt"/>
              <a:ea typeface="Calibri"/>
              <a:cs typeface="Calibri"/>
              <a:sym typeface="Calibri"/>
            </a:endParaRPr>
          </a:p>
        </p:txBody>
      </p:sp>
      <p:sp>
        <p:nvSpPr>
          <p:cNvPr id="146" name="Google Shape;146;p19"/>
          <p:cNvSpPr/>
          <p:nvPr/>
        </p:nvSpPr>
        <p:spPr>
          <a:xfrm>
            <a:off x="342900" y="3271838"/>
            <a:ext cx="3514800" cy="2334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b="0" i="0" u="none" strike="noStrike" cap="none">
                <a:solidFill>
                  <a:srgbClr val="FFFFFF"/>
                </a:solidFill>
                <a:latin typeface="+mn-lt"/>
                <a:ea typeface="Proxima Nova"/>
                <a:cs typeface="Proxima Nova"/>
                <a:sym typeface="Proxima Nova"/>
              </a:rPr>
              <a:t>Fast and Easy Development</a:t>
            </a:r>
            <a:endParaRPr b="0" i="0" u="none" strike="noStrike" cap="none">
              <a:solidFill>
                <a:schemeClr val="dk1"/>
              </a:solidFill>
              <a:latin typeface="+mn-lt"/>
              <a:ea typeface="Calibri"/>
              <a:cs typeface="Calibri"/>
              <a:sym typeface="Calibri"/>
            </a:endParaRPr>
          </a:p>
        </p:txBody>
      </p:sp>
      <p:sp>
        <p:nvSpPr>
          <p:cNvPr id="147" name="Google Shape;147;p19"/>
          <p:cNvSpPr/>
          <p:nvPr/>
        </p:nvSpPr>
        <p:spPr>
          <a:xfrm>
            <a:off x="342900" y="2457450"/>
            <a:ext cx="3514800" cy="7002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b="0" i="0" u="none" strike="noStrike" cap="none">
                <a:solidFill>
                  <a:srgbClr val="FFFFFF"/>
                </a:solidFill>
                <a:latin typeface="+mn-lt"/>
                <a:ea typeface="Proxima Nova"/>
                <a:cs typeface="Proxima Nova"/>
                <a:sym typeface="Proxima Nova"/>
              </a:rPr>
              <a:t>Water/Wastewater, Automotive, Data Centers, Manufacturing, Solar, Oil &amp; Gas, Pharmaceuticals, Food &amp; Bev, and More</a:t>
            </a:r>
            <a:endParaRPr b="0" i="0" u="none" strike="noStrike" cap="none">
              <a:solidFill>
                <a:schemeClr val="dk1"/>
              </a:solidFill>
              <a:latin typeface="+mn-lt"/>
              <a:ea typeface="Calibri"/>
              <a:cs typeface="Calibri"/>
              <a:sym typeface="Calibri"/>
            </a:endParaRPr>
          </a:p>
        </p:txBody>
      </p:sp>
      <p:sp>
        <p:nvSpPr>
          <p:cNvPr id="148" name="Google Shape;148;p19"/>
          <p:cNvSpPr/>
          <p:nvPr/>
        </p:nvSpPr>
        <p:spPr>
          <a:xfrm>
            <a:off x="342900" y="1876425"/>
            <a:ext cx="3514800" cy="4668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b="0" i="0" u="none" strike="noStrike" cap="none" dirty="0">
                <a:solidFill>
                  <a:srgbClr val="FFFFFF"/>
                </a:solidFill>
                <a:latin typeface="+mn-lt"/>
                <a:ea typeface="Proxima Nova"/>
                <a:cs typeface="Proxima Nova"/>
                <a:sym typeface="Proxima Nova"/>
              </a:rPr>
              <a:t>SCADA, HMI, MES, Enterprise, Digital Transformation, Data Ops, </a:t>
            </a:r>
            <a:r>
              <a:rPr lang="en" b="0" i="0" u="none" strike="noStrike" cap="none" dirty="0" err="1">
                <a:solidFill>
                  <a:srgbClr val="FFFFFF"/>
                </a:solidFill>
                <a:latin typeface="+mn-lt"/>
                <a:ea typeface="Proxima Nova"/>
                <a:cs typeface="Proxima Nova"/>
                <a:sym typeface="Proxima Nova"/>
              </a:rPr>
              <a:t>IIoT</a:t>
            </a:r>
            <a:r>
              <a:rPr lang="en" b="0" i="0" u="none" strike="noStrike" cap="none" dirty="0">
                <a:solidFill>
                  <a:srgbClr val="FFFFFF"/>
                </a:solidFill>
                <a:latin typeface="+mn-lt"/>
                <a:ea typeface="Proxima Nova"/>
                <a:cs typeface="Proxima Nova"/>
                <a:sym typeface="Proxima Nova"/>
              </a:rPr>
              <a:t>, and More</a:t>
            </a:r>
            <a:endParaRPr b="0" i="0" u="none" strike="noStrike" cap="none" dirty="0">
              <a:solidFill>
                <a:schemeClr val="dk1"/>
              </a:solidFill>
              <a:latin typeface="+mn-lt"/>
              <a:ea typeface="Calibri"/>
              <a:cs typeface="Calibri"/>
              <a:sym typeface="Calibri"/>
            </a:endParaRPr>
          </a:p>
        </p:txBody>
      </p:sp>
      <p:sp>
        <p:nvSpPr>
          <p:cNvPr id="149" name="Google Shape;149;p19"/>
          <p:cNvSpPr/>
          <p:nvPr/>
        </p:nvSpPr>
        <p:spPr>
          <a:xfrm>
            <a:off x="342900" y="885825"/>
            <a:ext cx="3514800" cy="8382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dirty="0">
                <a:solidFill>
                  <a:srgbClr val="F7901E"/>
                </a:solidFill>
                <a:latin typeface="+mj-lt"/>
                <a:ea typeface="Proxima Nova"/>
                <a:cs typeface="Proxima Nova"/>
                <a:sym typeface="Proxima Nova"/>
              </a:rPr>
              <a:t>Rapidly Build Any </a:t>
            </a:r>
            <a:br>
              <a:rPr lang="en" sz="2700" b="0" i="0" u="none" strike="noStrike" cap="none" dirty="0">
                <a:solidFill>
                  <a:srgbClr val="F7901E"/>
                </a:solidFill>
                <a:latin typeface="+mj-lt"/>
                <a:ea typeface="Proxima Nova"/>
                <a:cs typeface="Proxima Nova"/>
                <a:sym typeface="Proxima Nova"/>
              </a:rPr>
            </a:br>
            <a:r>
              <a:rPr lang="en" sz="2700" b="0" i="0" u="none" strike="noStrike" cap="none" dirty="0">
                <a:solidFill>
                  <a:srgbClr val="F7901E"/>
                </a:solidFill>
                <a:latin typeface="+mj-lt"/>
                <a:ea typeface="Proxima Nova"/>
                <a:cs typeface="Proxima Nova"/>
                <a:sym typeface="Proxima Nova"/>
              </a:rPr>
              <a:t>Industrial Application</a:t>
            </a:r>
            <a:endParaRPr sz="2700" b="0" i="0" u="none" strike="noStrike" cap="none" dirty="0">
              <a:solidFill>
                <a:schemeClr val="dk1"/>
              </a:solidFill>
              <a:latin typeface="+mj-lt"/>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0" descr="preencoded.png"/>
          <p:cNvPicPr preferRelativeResize="0"/>
          <p:nvPr/>
        </p:nvPicPr>
        <p:blipFill rotWithShape="1">
          <a:blip r:embed="rId3">
            <a:alphaModFix/>
          </a:blip>
          <a:srcRect/>
          <a:stretch/>
        </p:blipFill>
        <p:spPr>
          <a:xfrm>
            <a:off x="342900" y="1185863"/>
            <a:ext cx="8458200" cy="3328989"/>
          </a:xfrm>
          <a:prstGeom prst="rect">
            <a:avLst/>
          </a:prstGeom>
          <a:noFill/>
          <a:ln>
            <a:noFill/>
          </a:ln>
        </p:spPr>
      </p:pic>
      <p:pic>
        <p:nvPicPr>
          <p:cNvPr id="156" name="Google Shape;156;p20" descr="preencoded.png"/>
          <p:cNvPicPr preferRelativeResize="0"/>
          <p:nvPr/>
        </p:nvPicPr>
        <p:blipFill rotWithShape="1">
          <a:blip r:embed="rId4">
            <a:alphaModFix/>
          </a:blip>
          <a:srcRect/>
          <a:stretch/>
        </p:blipFill>
        <p:spPr>
          <a:xfrm>
            <a:off x="342900" y="4686300"/>
            <a:ext cx="8458202" cy="114300"/>
          </a:xfrm>
          <a:prstGeom prst="rect">
            <a:avLst/>
          </a:prstGeom>
          <a:noFill/>
          <a:ln>
            <a:noFill/>
          </a:ln>
        </p:spPr>
      </p:pic>
      <p:pic>
        <p:nvPicPr>
          <p:cNvPr id="157" name="Google Shape;157;p20" descr="preencoded.png"/>
          <p:cNvPicPr preferRelativeResize="0"/>
          <p:nvPr/>
        </p:nvPicPr>
        <p:blipFill rotWithShape="1">
          <a:blip r:embed="rId5">
            <a:alphaModFix/>
          </a:blip>
          <a:srcRect/>
          <a:stretch/>
        </p:blipFill>
        <p:spPr>
          <a:xfrm>
            <a:off x="2626546" y="1614313"/>
            <a:ext cx="1876425" cy="185737"/>
          </a:xfrm>
          <a:prstGeom prst="rect">
            <a:avLst/>
          </a:prstGeom>
          <a:noFill/>
          <a:ln>
            <a:noFill/>
          </a:ln>
        </p:spPr>
      </p:pic>
      <p:pic>
        <p:nvPicPr>
          <p:cNvPr id="158" name="Google Shape;158;p20" descr="preencoded.png"/>
          <p:cNvPicPr preferRelativeResize="0"/>
          <p:nvPr/>
        </p:nvPicPr>
        <p:blipFill rotWithShape="1">
          <a:blip r:embed="rId6">
            <a:alphaModFix/>
          </a:blip>
          <a:srcRect/>
          <a:stretch/>
        </p:blipFill>
        <p:spPr>
          <a:xfrm>
            <a:off x="923729" y="3908913"/>
            <a:ext cx="1104900" cy="395288"/>
          </a:xfrm>
          <a:prstGeom prst="rect">
            <a:avLst/>
          </a:prstGeom>
          <a:noFill/>
          <a:ln>
            <a:noFill/>
          </a:ln>
        </p:spPr>
      </p:pic>
      <p:pic>
        <p:nvPicPr>
          <p:cNvPr id="159" name="Google Shape;159;p20" descr="preencoded.png"/>
          <p:cNvPicPr preferRelativeResize="0"/>
          <p:nvPr/>
        </p:nvPicPr>
        <p:blipFill rotWithShape="1">
          <a:blip r:embed="rId7">
            <a:alphaModFix/>
          </a:blip>
          <a:srcRect/>
          <a:stretch/>
        </p:blipFill>
        <p:spPr>
          <a:xfrm>
            <a:off x="6797427" y="3974977"/>
            <a:ext cx="1243013" cy="200025"/>
          </a:xfrm>
          <a:prstGeom prst="rect">
            <a:avLst/>
          </a:prstGeom>
          <a:noFill/>
          <a:ln>
            <a:noFill/>
          </a:ln>
        </p:spPr>
      </p:pic>
      <p:pic>
        <p:nvPicPr>
          <p:cNvPr id="160" name="Google Shape;160;p20" descr="preencoded.png"/>
          <p:cNvPicPr preferRelativeResize="0"/>
          <p:nvPr/>
        </p:nvPicPr>
        <p:blipFill rotWithShape="1">
          <a:blip r:embed="rId8">
            <a:alphaModFix/>
          </a:blip>
          <a:srcRect/>
          <a:stretch/>
        </p:blipFill>
        <p:spPr>
          <a:xfrm>
            <a:off x="1226520" y="1605620"/>
            <a:ext cx="638175" cy="238125"/>
          </a:xfrm>
          <a:prstGeom prst="rect">
            <a:avLst/>
          </a:prstGeom>
          <a:noFill/>
          <a:ln>
            <a:noFill/>
          </a:ln>
        </p:spPr>
      </p:pic>
      <p:pic>
        <p:nvPicPr>
          <p:cNvPr id="161" name="Google Shape;161;p20" descr="preencoded.png"/>
          <p:cNvPicPr preferRelativeResize="0"/>
          <p:nvPr/>
        </p:nvPicPr>
        <p:blipFill rotWithShape="1">
          <a:blip r:embed="rId9">
            <a:alphaModFix/>
          </a:blip>
          <a:srcRect/>
          <a:stretch/>
        </p:blipFill>
        <p:spPr>
          <a:xfrm>
            <a:off x="2857770" y="4002505"/>
            <a:ext cx="1266825" cy="185737"/>
          </a:xfrm>
          <a:prstGeom prst="rect">
            <a:avLst/>
          </a:prstGeom>
          <a:noFill/>
          <a:ln>
            <a:noFill/>
          </a:ln>
        </p:spPr>
      </p:pic>
      <p:pic>
        <p:nvPicPr>
          <p:cNvPr id="162" name="Google Shape;162;p20" descr="preencoded.png"/>
          <p:cNvPicPr preferRelativeResize="0"/>
          <p:nvPr/>
        </p:nvPicPr>
        <p:blipFill rotWithShape="1">
          <a:blip r:embed="rId10">
            <a:alphaModFix/>
          </a:blip>
          <a:srcRect/>
          <a:stretch/>
        </p:blipFill>
        <p:spPr>
          <a:xfrm>
            <a:off x="5120348" y="1509713"/>
            <a:ext cx="466725" cy="428625"/>
          </a:xfrm>
          <a:prstGeom prst="rect">
            <a:avLst/>
          </a:prstGeom>
          <a:noFill/>
          <a:ln>
            <a:noFill/>
          </a:ln>
        </p:spPr>
      </p:pic>
      <p:pic>
        <p:nvPicPr>
          <p:cNvPr id="163" name="Google Shape;163;p20" descr="preencoded.png"/>
          <p:cNvPicPr preferRelativeResize="0"/>
          <p:nvPr/>
        </p:nvPicPr>
        <p:blipFill rotWithShape="1">
          <a:blip r:embed="rId11">
            <a:alphaModFix/>
          </a:blip>
          <a:srcRect/>
          <a:stretch/>
        </p:blipFill>
        <p:spPr>
          <a:xfrm>
            <a:off x="6634135" y="1582941"/>
            <a:ext cx="1585913" cy="280988"/>
          </a:xfrm>
          <a:prstGeom prst="rect">
            <a:avLst/>
          </a:prstGeom>
          <a:noFill/>
          <a:ln>
            <a:noFill/>
          </a:ln>
        </p:spPr>
      </p:pic>
      <p:pic>
        <p:nvPicPr>
          <p:cNvPr id="164" name="Google Shape;164;p20" descr="preencoded.png"/>
          <p:cNvPicPr preferRelativeResize="0"/>
          <p:nvPr/>
        </p:nvPicPr>
        <p:blipFill rotWithShape="1">
          <a:blip r:embed="rId12">
            <a:alphaModFix/>
          </a:blip>
          <a:srcRect/>
          <a:stretch/>
        </p:blipFill>
        <p:spPr>
          <a:xfrm>
            <a:off x="1017324" y="2316785"/>
            <a:ext cx="928688" cy="376238"/>
          </a:xfrm>
          <a:prstGeom prst="rect">
            <a:avLst/>
          </a:prstGeom>
          <a:noFill/>
          <a:ln>
            <a:noFill/>
          </a:ln>
        </p:spPr>
      </p:pic>
      <p:pic>
        <p:nvPicPr>
          <p:cNvPr id="165" name="Google Shape;165;p20" descr="preencoded.png"/>
          <p:cNvPicPr preferRelativeResize="0"/>
          <p:nvPr/>
        </p:nvPicPr>
        <p:blipFill rotWithShape="1">
          <a:blip r:embed="rId13">
            <a:alphaModFix/>
          </a:blip>
          <a:srcRect/>
          <a:stretch/>
        </p:blipFill>
        <p:spPr>
          <a:xfrm>
            <a:off x="2824739" y="2426893"/>
            <a:ext cx="1366838" cy="185737"/>
          </a:xfrm>
          <a:prstGeom prst="rect">
            <a:avLst/>
          </a:prstGeom>
          <a:noFill/>
          <a:ln>
            <a:noFill/>
          </a:ln>
        </p:spPr>
      </p:pic>
      <p:pic>
        <p:nvPicPr>
          <p:cNvPr id="166" name="Google Shape;166;p20" descr="preencoded.png"/>
          <p:cNvPicPr preferRelativeResize="0"/>
          <p:nvPr/>
        </p:nvPicPr>
        <p:blipFill rotWithShape="1">
          <a:blip r:embed="rId14">
            <a:alphaModFix/>
          </a:blip>
          <a:srcRect/>
          <a:stretch/>
        </p:blipFill>
        <p:spPr>
          <a:xfrm>
            <a:off x="5089113" y="2316786"/>
            <a:ext cx="528638" cy="395288"/>
          </a:xfrm>
          <a:prstGeom prst="rect">
            <a:avLst/>
          </a:prstGeom>
          <a:noFill/>
          <a:ln>
            <a:noFill/>
          </a:ln>
        </p:spPr>
      </p:pic>
      <p:pic>
        <p:nvPicPr>
          <p:cNvPr id="167" name="Google Shape;167;p20" descr="preencoded.png"/>
          <p:cNvPicPr preferRelativeResize="0"/>
          <p:nvPr/>
        </p:nvPicPr>
        <p:blipFill rotWithShape="1">
          <a:blip r:embed="rId15">
            <a:alphaModFix/>
          </a:blip>
          <a:srcRect/>
          <a:stretch/>
        </p:blipFill>
        <p:spPr>
          <a:xfrm>
            <a:off x="6670802" y="2393862"/>
            <a:ext cx="1500188" cy="242888"/>
          </a:xfrm>
          <a:prstGeom prst="rect">
            <a:avLst/>
          </a:prstGeom>
          <a:noFill/>
          <a:ln>
            <a:noFill/>
          </a:ln>
        </p:spPr>
      </p:pic>
      <p:pic>
        <p:nvPicPr>
          <p:cNvPr id="168" name="Google Shape;168;p20" descr="preencoded.png"/>
          <p:cNvPicPr preferRelativeResize="0"/>
          <p:nvPr/>
        </p:nvPicPr>
        <p:blipFill rotWithShape="1">
          <a:blip r:embed="rId16">
            <a:alphaModFix/>
          </a:blip>
          <a:srcRect/>
          <a:stretch/>
        </p:blipFill>
        <p:spPr>
          <a:xfrm>
            <a:off x="1088892" y="3057795"/>
            <a:ext cx="785813" cy="414337"/>
          </a:xfrm>
          <a:prstGeom prst="rect">
            <a:avLst/>
          </a:prstGeom>
          <a:noFill/>
          <a:ln>
            <a:noFill/>
          </a:ln>
        </p:spPr>
      </p:pic>
      <p:pic>
        <p:nvPicPr>
          <p:cNvPr id="169" name="Google Shape;169;p20" descr="preencoded.png"/>
          <p:cNvPicPr preferRelativeResize="0"/>
          <p:nvPr/>
        </p:nvPicPr>
        <p:blipFill rotWithShape="1">
          <a:blip r:embed="rId17">
            <a:alphaModFix/>
          </a:blip>
          <a:srcRect/>
          <a:stretch/>
        </p:blipFill>
        <p:spPr>
          <a:xfrm>
            <a:off x="6797427" y="3189924"/>
            <a:ext cx="1257301" cy="233363"/>
          </a:xfrm>
          <a:prstGeom prst="rect">
            <a:avLst/>
          </a:prstGeom>
          <a:noFill/>
          <a:ln>
            <a:noFill/>
          </a:ln>
        </p:spPr>
      </p:pic>
      <p:pic>
        <p:nvPicPr>
          <p:cNvPr id="170" name="Google Shape;170;p20" descr="preencoded.png"/>
          <p:cNvPicPr preferRelativeResize="0"/>
          <p:nvPr/>
        </p:nvPicPr>
        <p:blipFill rotWithShape="1">
          <a:blip r:embed="rId18">
            <a:alphaModFix/>
          </a:blip>
          <a:srcRect/>
          <a:stretch/>
        </p:blipFill>
        <p:spPr>
          <a:xfrm>
            <a:off x="4764286" y="4002505"/>
            <a:ext cx="1338262" cy="152400"/>
          </a:xfrm>
          <a:prstGeom prst="rect">
            <a:avLst/>
          </a:prstGeom>
          <a:noFill/>
          <a:ln>
            <a:noFill/>
          </a:ln>
        </p:spPr>
      </p:pic>
      <p:pic>
        <p:nvPicPr>
          <p:cNvPr id="171" name="Google Shape;171;p20" descr="preencoded.png"/>
          <p:cNvPicPr preferRelativeResize="0"/>
          <p:nvPr/>
        </p:nvPicPr>
        <p:blipFill rotWithShape="1">
          <a:blip r:embed="rId19">
            <a:alphaModFix/>
          </a:blip>
          <a:srcRect/>
          <a:stretch/>
        </p:blipFill>
        <p:spPr>
          <a:xfrm>
            <a:off x="3254155" y="3131686"/>
            <a:ext cx="504825" cy="261938"/>
          </a:xfrm>
          <a:prstGeom prst="rect">
            <a:avLst/>
          </a:prstGeom>
          <a:noFill/>
          <a:ln>
            <a:noFill/>
          </a:ln>
        </p:spPr>
      </p:pic>
      <p:pic>
        <p:nvPicPr>
          <p:cNvPr id="172" name="Google Shape;172;p20" descr="preencoded.png"/>
          <p:cNvPicPr preferRelativeResize="0"/>
          <p:nvPr/>
        </p:nvPicPr>
        <p:blipFill rotWithShape="1">
          <a:blip r:embed="rId20">
            <a:alphaModFix/>
          </a:blip>
          <a:srcRect/>
          <a:stretch/>
        </p:blipFill>
        <p:spPr>
          <a:xfrm>
            <a:off x="4934955" y="3195431"/>
            <a:ext cx="909639" cy="176212"/>
          </a:xfrm>
          <a:prstGeom prst="rect">
            <a:avLst/>
          </a:prstGeom>
          <a:noFill/>
          <a:ln>
            <a:noFill/>
          </a:ln>
        </p:spPr>
      </p:pic>
      <p:sp>
        <p:nvSpPr>
          <p:cNvPr id="173" name="Google Shape;173;p20"/>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06</a:t>
            </a:r>
            <a:endParaRPr sz="800" b="0" i="0" u="none" strike="noStrike" cap="none">
              <a:solidFill>
                <a:schemeClr val="dk1"/>
              </a:solidFill>
              <a:latin typeface="+mn-lt"/>
              <a:ea typeface="Calibri"/>
              <a:cs typeface="Calibri"/>
              <a:sym typeface="Calibri"/>
            </a:endParaRPr>
          </a:p>
        </p:txBody>
      </p:sp>
      <p:sp>
        <p:nvSpPr>
          <p:cNvPr id="174" name="Google Shape;174;p20"/>
          <p:cNvSpPr/>
          <p:nvPr/>
        </p:nvSpPr>
        <p:spPr>
          <a:xfrm>
            <a:off x="342900" y="690563"/>
            <a:ext cx="8482200" cy="324000"/>
          </a:xfrm>
          <a:prstGeom prst="rect">
            <a:avLst/>
          </a:prstGeom>
          <a:noFill/>
          <a:ln>
            <a:noFill/>
          </a:ln>
        </p:spPr>
        <p:txBody>
          <a:bodyPr spcFirstLastPara="1" wrap="square" lIns="0" tIns="0" rIns="0" bIns="0" anchor="t" anchorCtr="0">
            <a:noAutofit/>
          </a:bodyPr>
          <a:lstStyle/>
          <a:p>
            <a:pPr marL="0" marR="0" lvl="0" indent="0" algn="l" rtl="0">
              <a:lnSpc>
                <a:spcPct val="103214"/>
              </a:lnSpc>
              <a:spcBef>
                <a:spcPts val="0"/>
              </a:spcBef>
              <a:spcAft>
                <a:spcPts val="0"/>
              </a:spcAft>
              <a:buClr>
                <a:srgbClr val="F7901E"/>
              </a:buClr>
              <a:buSzPts val="2100"/>
              <a:buFont typeface="Proxima Nova"/>
              <a:buNone/>
            </a:pPr>
            <a:r>
              <a:rPr lang="en" sz="2100" b="0" i="0" u="none" strike="noStrike" cap="none" dirty="0">
                <a:solidFill>
                  <a:srgbClr val="F7901E"/>
                </a:solidFill>
                <a:latin typeface="+mj-lt"/>
                <a:ea typeface="Proxima Nova"/>
                <a:cs typeface="Proxima Nova"/>
                <a:sym typeface="Proxima Nova"/>
              </a:rPr>
              <a:t>Trusted By Thousands of Companies Across the Globe</a:t>
            </a:r>
            <a:endParaRPr sz="2100" b="0" i="0" u="none" strike="noStrike" cap="none" dirty="0">
              <a:solidFill>
                <a:schemeClr val="dk1"/>
              </a:solidFill>
              <a:latin typeface="+mj-lt"/>
              <a:ea typeface="Calibri"/>
              <a:cs typeface="Calibri"/>
              <a:sym typeface="Calibri"/>
            </a:endParaRPr>
          </a:p>
        </p:txBody>
      </p:sp>
      <p:sp>
        <p:nvSpPr>
          <p:cNvPr id="175" name="Google Shape;175;p20"/>
          <p:cNvSpPr>
            <a:spLocks noGrp="1"/>
          </p:cNvSpPr>
          <p:nvPr>
            <p:ph type="pic" idx="2"/>
          </p:nvPr>
        </p:nvSpPr>
        <p:spPr>
          <a:xfrm>
            <a:off x="7842100" y="350050"/>
            <a:ext cx="964200" cy="350100"/>
          </a:xfrm>
          <a:prstGeom prst="rect">
            <a:avLst/>
          </a:prstGeom>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1" descr="preencoded.png"/>
          <p:cNvPicPr preferRelativeResize="0"/>
          <p:nvPr/>
        </p:nvPicPr>
        <p:blipFill rotWithShape="1">
          <a:blip r:embed="rId3">
            <a:alphaModFix/>
          </a:blip>
          <a:srcRect/>
          <a:stretch/>
        </p:blipFill>
        <p:spPr>
          <a:xfrm>
            <a:off x="6800850" y="2112169"/>
            <a:ext cx="2000250" cy="1171575"/>
          </a:xfrm>
          <a:prstGeom prst="rect">
            <a:avLst/>
          </a:prstGeom>
          <a:noFill/>
          <a:ln>
            <a:noFill/>
          </a:ln>
        </p:spPr>
      </p:pic>
      <p:pic>
        <p:nvPicPr>
          <p:cNvPr id="182" name="Google Shape;182;p21" descr="preencoded.png"/>
          <p:cNvPicPr preferRelativeResize="0"/>
          <p:nvPr/>
        </p:nvPicPr>
        <p:blipFill rotWithShape="1">
          <a:blip r:embed="rId4">
            <a:alphaModFix/>
          </a:blip>
          <a:srcRect/>
          <a:stretch/>
        </p:blipFill>
        <p:spPr>
          <a:xfrm>
            <a:off x="6800850" y="3398044"/>
            <a:ext cx="2000250" cy="1171575"/>
          </a:xfrm>
          <a:prstGeom prst="rect">
            <a:avLst/>
          </a:prstGeom>
          <a:noFill/>
          <a:ln>
            <a:noFill/>
          </a:ln>
        </p:spPr>
      </p:pic>
      <p:pic>
        <p:nvPicPr>
          <p:cNvPr id="183" name="Google Shape;183;p21" descr="preencoded.png"/>
          <p:cNvPicPr preferRelativeResize="0"/>
          <p:nvPr/>
        </p:nvPicPr>
        <p:blipFill rotWithShape="1">
          <a:blip r:embed="rId3">
            <a:alphaModFix/>
          </a:blip>
          <a:srcRect/>
          <a:stretch/>
        </p:blipFill>
        <p:spPr>
          <a:xfrm>
            <a:off x="4648200" y="2112169"/>
            <a:ext cx="2000250" cy="1171575"/>
          </a:xfrm>
          <a:prstGeom prst="rect">
            <a:avLst/>
          </a:prstGeom>
          <a:noFill/>
          <a:ln>
            <a:noFill/>
          </a:ln>
        </p:spPr>
      </p:pic>
      <p:pic>
        <p:nvPicPr>
          <p:cNvPr id="184" name="Google Shape;184;p21" descr="preencoded.png"/>
          <p:cNvPicPr preferRelativeResize="0"/>
          <p:nvPr/>
        </p:nvPicPr>
        <p:blipFill rotWithShape="1">
          <a:blip r:embed="rId4">
            <a:alphaModFix/>
          </a:blip>
          <a:srcRect/>
          <a:stretch/>
        </p:blipFill>
        <p:spPr>
          <a:xfrm>
            <a:off x="4648200" y="3398044"/>
            <a:ext cx="2000250" cy="1171575"/>
          </a:xfrm>
          <a:prstGeom prst="rect">
            <a:avLst/>
          </a:prstGeom>
          <a:noFill/>
          <a:ln>
            <a:noFill/>
          </a:ln>
        </p:spPr>
      </p:pic>
      <p:pic>
        <p:nvPicPr>
          <p:cNvPr id="185" name="Google Shape;185;p21" descr="preencoded.png"/>
          <p:cNvPicPr preferRelativeResize="0"/>
          <p:nvPr/>
        </p:nvPicPr>
        <p:blipFill rotWithShape="1">
          <a:blip r:embed="rId3">
            <a:alphaModFix/>
          </a:blip>
          <a:srcRect/>
          <a:stretch/>
        </p:blipFill>
        <p:spPr>
          <a:xfrm>
            <a:off x="2495550" y="2112169"/>
            <a:ext cx="2000250" cy="1171575"/>
          </a:xfrm>
          <a:prstGeom prst="rect">
            <a:avLst/>
          </a:prstGeom>
          <a:noFill/>
          <a:ln>
            <a:noFill/>
          </a:ln>
        </p:spPr>
      </p:pic>
      <p:pic>
        <p:nvPicPr>
          <p:cNvPr id="186" name="Google Shape;186;p21" descr="preencoded.png"/>
          <p:cNvPicPr preferRelativeResize="0"/>
          <p:nvPr/>
        </p:nvPicPr>
        <p:blipFill rotWithShape="1">
          <a:blip r:embed="rId4">
            <a:alphaModFix/>
          </a:blip>
          <a:srcRect/>
          <a:stretch/>
        </p:blipFill>
        <p:spPr>
          <a:xfrm>
            <a:off x="2495550" y="3398044"/>
            <a:ext cx="2000250" cy="1171575"/>
          </a:xfrm>
          <a:prstGeom prst="rect">
            <a:avLst/>
          </a:prstGeom>
          <a:noFill/>
          <a:ln>
            <a:noFill/>
          </a:ln>
        </p:spPr>
      </p:pic>
      <p:pic>
        <p:nvPicPr>
          <p:cNvPr id="187" name="Google Shape;187;p21" descr="preencoded.png"/>
          <p:cNvPicPr preferRelativeResize="0"/>
          <p:nvPr/>
        </p:nvPicPr>
        <p:blipFill rotWithShape="1">
          <a:blip r:embed="rId3">
            <a:alphaModFix/>
          </a:blip>
          <a:srcRect/>
          <a:stretch/>
        </p:blipFill>
        <p:spPr>
          <a:xfrm>
            <a:off x="342900" y="2112169"/>
            <a:ext cx="2000250" cy="1171575"/>
          </a:xfrm>
          <a:prstGeom prst="rect">
            <a:avLst/>
          </a:prstGeom>
          <a:noFill/>
          <a:ln>
            <a:noFill/>
          </a:ln>
        </p:spPr>
      </p:pic>
      <p:pic>
        <p:nvPicPr>
          <p:cNvPr id="188" name="Google Shape;188;p21" descr="preencoded.png"/>
          <p:cNvPicPr preferRelativeResize="0"/>
          <p:nvPr/>
        </p:nvPicPr>
        <p:blipFill rotWithShape="1">
          <a:blip r:embed="rId4">
            <a:alphaModFix/>
          </a:blip>
          <a:srcRect/>
          <a:stretch/>
        </p:blipFill>
        <p:spPr>
          <a:xfrm>
            <a:off x="342900" y="3398044"/>
            <a:ext cx="2000250" cy="1171575"/>
          </a:xfrm>
          <a:prstGeom prst="rect">
            <a:avLst/>
          </a:prstGeom>
          <a:noFill/>
          <a:ln>
            <a:noFill/>
          </a:ln>
        </p:spPr>
      </p:pic>
      <p:pic>
        <p:nvPicPr>
          <p:cNvPr id="189" name="Google Shape;189;p21" descr="preencoded.png"/>
          <p:cNvPicPr preferRelativeResize="0"/>
          <p:nvPr/>
        </p:nvPicPr>
        <p:blipFill rotWithShape="1">
          <a:blip r:embed="rId5">
            <a:alphaModFix/>
          </a:blip>
          <a:srcRect/>
          <a:stretch/>
        </p:blipFill>
        <p:spPr>
          <a:xfrm>
            <a:off x="342900" y="4737259"/>
            <a:ext cx="8301038" cy="3810"/>
          </a:xfrm>
          <a:prstGeom prst="rect">
            <a:avLst/>
          </a:prstGeom>
          <a:noFill/>
          <a:ln>
            <a:noFill/>
          </a:ln>
        </p:spPr>
      </p:pic>
      <p:pic>
        <p:nvPicPr>
          <p:cNvPr id="190" name="Google Shape;190;p21" title="Realtime and  Historical Data.png"/>
          <p:cNvPicPr preferRelativeResize="0"/>
          <p:nvPr/>
        </p:nvPicPr>
        <p:blipFill rotWithShape="1">
          <a:blip r:embed="rId6">
            <a:alphaModFix/>
          </a:blip>
          <a:srcRect/>
          <a:stretch/>
        </p:blipFill>
        <p:spPr>
          <a:xfrm>
            <a:off x="1114425" y="3550444"/>
            <a:ext cx="457200" cy="457200"/>
          </a:xfrm>
          <a:prstGeom prst="rect">
            <a:avLst/>
          </a:prstGeom>
          <a:noFill/>
          <a:ln>
            <a:noFill/>
          </a:ln>
        </p:spPr>
      </p:pic>
      <p:pic>
        <p:nvPicPr>
          <p:cNvPr id="191" name="Google Shape;191;p21" title="Fully Responsive Interface.png"/>
          <p:cNvPicPr preferRelativeResize="0"/>
          <p:nvPr/>
        </p:nvPicPr>
        <p:blipFill rotWithShape="1">
          <a:blip r:embed="rId7">
            <a:alphaModFix/>
          </a:blip>
          <a:srcRect/>
          <a:stretch/>
        </p:blipFill>
        <p:spPr>
          <a:xfrm>
            <a:off x="3267075" y="3550444"/>
            <a:ext cx="457200" cy="457200"/>
          </a:xfrm>
          <a:prstGeom prst="rect">
            <a:avLst/>
          </a:prstGeom>
          <a:noFill/>
          <a:ln>
            <a:noFill/>
          </a:ln>
        </p:spPr>
      </p:pic>
      <p:pic>
        <p:nvPicPr>
          <p:cNvPr id="192" name="Google Shape;192;p21" title="Make Data Accessible  to Everyone.png"/>
          <p:cNvPicPr preferRelativeResize="0"/>
          <p:nvPr/>
        </p:nvPicPr>
        <p:blipFill rotWithShape="1">
          <a:blip r:embed="rId8">
            <a:alphaModFix/>
          </a:blip>
          <a:srcRect/>
          <a:stretch/>
        </p:blipFill>
        <p:spPr>
          <a:xfrm>
            <a:off x="5419725" y="3550444"/>
            <a:ext cx="457200" cy="457200"/>
          </a:xfrm>
          <a:prstGeom prst="rect">
            <a:avLst/>
          </a:prstGeom>
          <a:noFill/>
          <a:ln>
            <a:noFill/>
          </a:ln>
        </p:spPr>
      </p:pic>
      <p:pic>
        <p:nvPicPr>
          <p:cNvPr id="193" name="Google Shape;193;p21" title="Flexible For Any  Use Case.png"/>
          <p:cNvPicPr preferRelativeResize="0"/>
          <p:nvPr/>
        </p:nvPicPr>
        <p:blipFill rotWithShape="1">
          <a:blip r:embed="rId9">
            <a:alphaModFix/>
          </a:blip>
          <a:srcRect/>
          <a:stretch/>
        </p:blipFill>
        <p:spPr>
          <a:xfrm>
            <a:off x="7572375" y="3550444"/>
            <a:ext cx="457200" cy="457200"/>
          </a:xfrm>
          <a:prstGeom prst="rect">
            <a:avLst/>
          </a:prstGeom>
          <a:noFill/>
          <a:ln>
            <a:noFill/>
          </a:ln>
        </p:spPr>
      </p:pic>
      <p:pic>
        <p:nvPicPr>
          <p:cNvPr id="194" name="Google Shape;194;p21" title="Complete Ad Hoc Dashboard.png"/>
          <p:cNvPicPr preferRelativeResize="0"/>
          <p:nvPr/>
        </p:nvPicPr>
        <p:blipFill rotWithShape="1">
          <a:blip r:embed="rId10">
            <a:alphaModFix/>
          </a:blip>
          <a:srcRect/>
          <a:stretch/>
        </p:blipFill>
        <p:spPr>
          <a:xfrm>
            <a:off x="1114425" y="2264569"/>
            <a:ext cx="457200" cy="457200"/>
          </a:xfrm>
          <a:prstGeom prst="rect">
            <a:avLst/>
          </a:prstGeom>
          <a:noFill/>
          <a:ln>
            <a:noFill/>
          </a:ln>
        </p:spPr>
      </p:pic>
      <p:pic>
        <p:nvPicPr>
          <p:cNvPr id="195" name="Google Shape;195;p21" title="Access Multiple  KPI Types.png"/>
          <p:cNvPicPr preferRelativeResize="0"/>
          <p:nvPr/>
        </p:nvPicPr>
        <p:blipFill rotWithShape="1">
          <a:blip r:embed="rId11">
            <a:alphaModFix/>
          </a:blip>
          <a:srcRect/>
          <a:stretch/>
        </p:blipFill>
        <p:spPr>
          <a:xfrm>
            <a:off x="3267075" y="2264569"/>
            <a:ext cx="457200" cy="457200"/>
          </a:xfrm>
          <a:prstGeom prst="rect">
            <a:avLst/>
          </a:prstGeom>
          <a:noFill/>
          <a:ln>
            <a:noFill/>
          </a:ln>
        </p:spPr>
      </p:pic>
      <p:pic>
        <p:nvPicPr>
          <p:cNvPr id="196" name="Google Shape;196;p21" title="Trending &amp; Alarming Tools.png"/>
          <p:cNvPicPr preferRelativeResize="0"/>
          <p:nvPr/>
        </p:nvPicPr>
        <p:blipFill rotWithShape="1">
          <a:blip r:embed="rId12">
            <a:alphaModFix/>
          </a:blip>
          <a:srcRect/>
          <a:stretch/>
        </p:blipFill>
        <p:spPr>
          <a:xfrm>
            <a:off x="5419725" y="2264569"/>
            <a:ext cx="457200" cy="457200"/>
          </a:xfrm>
          <a:prstGeom prst="rect">
            <a:avLst/>
          </a:prstGeom>
          <a:noFill/>
          <a:ln>
            <a:noFill/>
          </a:ln>
        </p:spPr>
      </p:pic>
      <p:pic>
        <p:nvPicPr>
          <p:cNvPr id="197" name="Google Shape;197;p21" title="Customize With  A Click.png"/>
          <p:cNvPicPr preferRelativeResize="0"/>
          <p:nvPr/>
        </p:nvPicPr>
        <p:blipFill rotWithShape="1">
          <a:blip r:embed="rId13">
            <a:alphaModFix/>
          </a:blip>
          <a:srcRect/>
          <a:stretch/>
        </p:blipFill>
        <p:spPr>
          <a:xfrm>
            <a:off x="7572375" y="2264569"/>
            <a:ext cx="457200" cy="457200"/>
          </a:xfrm>
          <a:prstGeom prst="rect">
            <a:avLst/>
          </a:prstGeom>
          <a:noFill/>
          <a:ln>
            <a:noFill/>
          </a:ln>
        </p:spPr>
      </p:pic>
      <p:sp>
        <p:nvSpPr>
          <p:cNvPr id="198" name="Google Shape;198;p21"/>
          <p:cNvSpPr/>
          <p:nvPr/>
        </p:nvSpPr>
        <p:spPr>
          <a:xfrm>
            <a:off x="8620125" y="4683919"/>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07</a:t>
            </a:r>
            <a:endParaRPr sz="800" b="0" i="0" u="none" strike="noStrike" cap="none">
              <a:solidFill>
                <a:schemeClr val="dk1"/>
              </a:solidFill>
              <a:latin typeface="+mn-lt"/>
              <a:ea typeface="Calibri"/>
              <a:cs typeface="Calibri"/>
              <a:sym typeface="Calibri"/>
            </a:endParaRPr>
          </a:p>
        </p:txBody>
      </p:sp>
      <p:sp>
        <p:nvSpPr>
          <p:cNvPr id="199" name="Google Shape;199;p21"/>
          <p:cNvSpPr/>
          <p:nvPr/>
        </p:nvSpPr>
        <p:spPr>
          <a:xfrm>
            <a:off x="4857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Realtime and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Historical Data</a:t>
            </a:r>
            <a:endParaRPr sz="1200" b="0" i="0" u="none" strike="noStrike" cap="none">
              <a:solidFill>
                <a:schemeClr val="dk1"/>
              </a:solidFill>
              <a:latin typeface="+mn-lt"/>
              <a:ea typeface="Calibri"/>
              <a:cs typeface="Calibri"/>
              <a:sym typeface="Calibri"/>
            </a:endParaRPr>
          </a:p>
        </p:txBody>
      </p:sp>
      <p:sp>
        <p:nvSpPr>
          <p:cNvPr id="200" name="Google Shape;200;p21"/>
          <p:cNvSpPr/>
          <p:nvPr/>
        </p:nvSpPr>
        <p:spPr>
          <a:xfrm>
            <a:off x="26384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a:solidFill>
                  <a:srgbClr val="FFFFFF"/>
                </a:solidFill>
                <a:latin typeface="+mn-lt"/>
                <a:ea typeface="Proxima Nova"/>
                <a:cs typeface="Proxima Nova"/>
                <a:sym typeface="Proxima Nova"/>
              </a:rPr>
              <a:t>Mobile</a:t>
            </a:r>
            <a:r>
              <a:rPr lang="en" sz="1200" b="0" i="0" u="none" strike="noStrike" cap="none">
                <a:solidFill>
                  <a:srgbClr val="FFFFFF"/>
                </a:solidFill>
                <a:latin typeface="+mn-lt"/>
                <a:ea typeface="Proxima Nova"/>
                <a:cs typeface="Proxima Nova"/>
                <a:sym typeface="Proxima Nova"/>
              </a:rPr>
              <a:t> Responsive</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Interface</a:t>
            </a:r>
            <a:endParaRPr sz="1200" b="0" i="0" u="none" strike="noStrike" cap="none">
              <a:solidFill>
                <a:schemeClr val="dk1"/>
              </a:solidFill>
              <a:latin typeface="+mn-lt"/>
              <a:ea typeface="Calibri"/>
              <a:cs typeface="Calibri"/>
              <a:sym typeface="Calibri"/>
            </a:endParaRPr>
          </a:p>
        </p:txBody>
      </p:sp>
      <p:sp>
        <p:nvSpPr>
          <p:cNvPr id="201" name="Google Shape;201;p21"/>
          <p:cNvSpPr/>
          <p:nvPr/>
        </p:nvSpPr>
        <p:spPr>
          <a:xfrm>
            <a:off x="47910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Make Data Accessible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to Everyone</a:t>
            </a:r>
            <a:endParaRPr sz="1200" b="0" i="0" u="none" strike="noStrike" cap="none">
              <a:solidFill>
                <a:schemeClr val="dk1"/>
              </a:solidFill>
              <a:latin typeface="+mn-lt"/>
              <a:ea typeface="Calibri"/>
              <a:cs typeface="Calibri"/>
              <a:sym typeface="Calibri"/>
            </a:endParaRPr>
          </a:p>
        </p:txBody>
      </p:sp>
      <p:sp>
        <p:nvSpPr>
          <p:cNvPr id="202" name="Google Shape;202;p21"/>
          <p:cNvSpPr/>
          <p:nvPr/>
        </p:nvSpPr>
        <p:spPr>
          <a:xfrm>
            <a:off x="69437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Flexible For Any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Use Case</a:t>
            </a:r>
            <a:endParaRPr sz="1200" b="0" i="0" u="none" strike="noStrike" cap="none">
              <a:solidFill>
                <a:schemeClr val="dk1"/>
              </a:solidFill>
              <a:latin typeface="+mn-lt"/>
              <a:ea typeface="Calibri"/>
              <a:cs typeface="Calibri"/>
              <a:sym typeface="Calibri"/>
            </a:endParaRPr>
          </a:p>
        </p:txBody>
      </p:sp>
      <p:sp>
        <p:nvSpPr>
          <p:cNvPr id="203" name="Google Shape;203;p21"/>
          <p:cNvSpPr/>
          <p:nvPr/>
        </p:nvSpPr>
        <p:spPr>
          <a:xfrm>
            <a:off x="4857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dirty="0">
                <a:solidFill>
                  <a:srgbClr val="FFFFFF"/>
                </a:solidFill>
                <a:latin typeface="+mn-lt"/>
                <a:ea typeface="Proxima Nova"/>
                <a:cs typeface="Proxima Nova"/>
                <a:sym typeface="Proxima Nova"/>
              </a:rPr>
              <a:t>Complete Ad Hoc Dashboard</a:t>
            </a:r>
            <a:endParaRPr sz="1200" b="0" i="0" u="none" strike="noStrike" cap="none" dirty="0">
              <a:solidFill>
                <a:schemeClr val="dk1"/>
              </a:solidFill>
              <a:latin typeface="+mn-lt"/>
              <a:ea typeface="Calibri"/>
              <a:cs typeface="Calibri"/>
              <a:sym typeface="Calibri"/>
            </a:endParaRPr>
          </a:p>
        </p:txBody>
      </p:sp>
      <p:sp>
        <p:nvSpPr>
          <p:cNvPr id="204" name="Google Shape;204;p21"/>
          <p:cNvSpPr/>
          <p:nvPr/>
        </p:nvSpPr>
        <p:spPr>
          <a:xfrm>
            <a:off x="263842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Access Multiple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KPI Types</a:t>
            </a:r>
            <a:endParaRPr sz="1200" b="0" i="0" u="none" strike="noStrike" cap="none">
              <a:solidFill>
                <a:schemeClr val="dk1"/>
              </a:solidFill>
              <a:latin typeface="+mn-lt"/>
              <a:ea typeface="Calibri"/>
              <a:cs typeface="Calibri"/>
              <a:sym typeface="Calibri"/>
            </a:endParaRPr>
          </a:p>
        </p:txBody>
      </p:sp>
      <p:sp>
        <p:nvSpPr>
          <p:cNvPr id="205" name="Google Shape;205;p21"/>
          <p:cNvSpPr/>
          <p:nvPr/>
        </p:nvSpPr>
        <p:spPr>
          <a:xfrm>
            <a:off x="47910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Trending &amp; Alarming</a:t>
            </a:r>
            <a:br>
              <a:rPr lang="en" sz="1200" b="0" i="0" u="none" strike="noStrike" cap="none">
                <a:solidFill>
                  <a:srgbClr val="FFFFFF"/>
                </a:solidFill>
                <a:latin typeface="+mn-lt"/>
                <a:ea typeface="Proxima Nova"/>
                <a:cs typeface="Proxima Nova"/>
                <a:sym typeface="Proxima Nova"/>
              </a:rPr>
            </a:br>
            <a:r>
              <a:rPr lang="en" sz="1200" b="0" i="0" u="none" strike="noStrike" cap="none">
                <a:solidFill>
                  <a:srgbClr val="FFFFFF"/>
                </a:solidFill>
                <a:latin typeface="+mn-lt"/>
                <a:ea typeface="Proxima Nova"/>
                <a:cs typeface="Proxima Nova"/>
                <a:sym typeface="Proxima Nova"/>
              </a:rPr>
              <a:t>Tools</a:t>
            </a:r>
            <a:endParaRPr sz="1200" b="0" i="0" u="none" strike="noStrike" cap="none">
              <a:solidFill>
                <a:schemeClr val="dk1"/>
              </a:solidFill>
              <a:latin typeface="+mn-lt"/>
              <a:ea typeface="Calibri"/>
              <a:cs typeface="Calibri"/>
              <a:sym typeface="Calibri"/>
            </a:endParaRPr>
          </a:p>
        </p:txBody>
      </p:sp>
      <p:sp>
        <p:nvSpPr>
          <p:cNvPr id="206" name="Google Shape;206;p21"/>
          <p:cNvSpPr/>
          <p:nvPr/>
        </p:nvSpPr>
        <p:spPr>
          <a:xfrm>
            <a:off x="694372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Customize With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A Click</a:t>
            </a:r>
            <a:endParaRPr sz="1200" b="0" i="0" u="none" strike="noStrike" cap="none">
              <a:solidFill>
                <a:schemeClr val="dk1"/>
              </a:solidFill>
              <a:latin typeface="+mn-lt"/>
              <a:ea typeface="Calibri"/>
              <a:cs typeface="Calibri"/>
              <a:sym typeface="Calibri"/>
            </a:endParaRPr>
          </a:p>
        </p:txBody>
      </p:sp>
      <p:sp>
        <p:nvSpPr>
          <p:cNvPr id="207" name="Google Shape;207;p21"/>
          <p:cNvSpPr/>
          <p:nvPr/>
        </p:nvSpPr>
        <p:spPr>
          <a:xfrm>
            <a:off x="342900" y="1464469"/>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a:solidFill>
                  <a:srgbClr val="F7901E"/>
                </a:solidFill>
                <a:latin typeface="+mj-lt"/>
                <a:ea typeface="Proxima Nova"/>
                <a:cs typeface="Proxima Nova"/>
                <a:sym typeface="Proxima Nova"/>
              </a:rPr>
              <a:t>[Company Name’s] KPI Dashboard</a:t>
            </a:r>
            <a:endParaRPr sz="2700" b="0" i="0" u="none" strike="noStrike" cap="none">
              <a:solidFill>
                <a:schemeClr val="dk1"/>
              </a:solidFill>
              <a:latin typeface="+mj-lt"/>
              <a:ea typeface="Calibri"/>
              <a:cs typeface="Calibri"/>
              <a:sym typeface="Calibri"/>
            </a:endParaRPr>
          </a:p>
        </p:txBody>
      </p:sp>
      <p:sp>
        <p:nvSpPr>
          <p:cNvPr id="208" name="Google Shape;208;p21"/>
          <p:cNvSpPr/>
          <p:nvPr/>
        </p:nvSpPr>
        <p:spPr>
          <a:xfrm>
            <a:off x="342900" y="702469"/>
            <a:ext cx="8482200" cy="647700"/>
          </a:xfrm>
          <a:prstGeom prst="rect">
            <a:avLst/>
          </a:prstGeom>
          <a:noFill/>
          <a:ln>
            <a:noFill/>
          </a:ln>
        </p:spPr>
        <p:txBody>
          <a:bodyPr spcFirstLastPara="1" wrap="square" lIns="0" tIns="0" rIns="0" bIns="0" anchor="t" anchorCtr="0">
            <a:noAutofit/>
          </a:bodyPr>
          <a:lstStyle/>
          <a:p>
            <a:pPr marL="0" marR="0" lvl="0" indent="0" algn="l" rtl="0">
              <a:lnSpc>
                <a:spcPct val="103214"/>
              </a:lnSpc>
              <a:spcBef>
                <a:spcPts val="0"/>
              </a:spcBef>
              <a:spcAft>
                <a:spcPts val="0"/>
              </a:spcAft>
              <a:buClr>
                <a:srgbClr val="FFFFFF"/>
              </a:buClr>
              <a:buSzPts val="4200"/>
              <a:buFont typeface="Proxima Nova"/>
              <a:buNone/>
            </a:pPr>
            <a:r>
              <a:rPr lang="en" sz="4200" b="0" i="0" u="none" strike="noStrike" cap="none" dirty="0">
                <a:solidFill>
                  <a:srgbClr val="FFFFFF"/>
                </a:solidFill>
                <a:latin typeface="+mj-lt"/>
                <a:ea typeface="Proxima Nova"/>
                <a:cs typeface="Proxima Nova"/>
                <a:sym typeface="Proxima Nova"/>
              </a:rPr>
              <a:t>Back To Your Data...</a:t>
            </a:r>
            <a:endParaRPr sz="4200" b="0" i="0" u="none" strike="noStrike" cap="none" dirty="0">
              <a:solidFill>
                <a:schemeClr val="dk1"/>
              </a:solidFill>
              <a:latin typeface="+mj-lt"/>
              <a:ea typeface="Calibri"/>
              <a:cs typeface="Calibri"/>
              <a:sym typeface="Calibri"/>
            </a:endParaRPr>
          </a:p>
        </p:txBody>
      </p:sp>
      <p:pic>
        <p:nvPicPr>
          <p:cNvPr id="209" name="Google Shape;209;p21" descr="preencoded.png"/>
          <p:cNvPicPr preferRelativeResize="0"/>
          <p:nvPr/>
        </p:nvPicPr>
        <p:blipFill rotWithShape="1">
          <a:blip r:embed="rId14">
            <a:alphaModFix/>
          </a:blip>
          <a:srcRect/>
          <a:stretch/>
        </p:blipFill>
        <p:spPr>
          <a:xfrm>
            <a:off x="342900" y="4739640"/>
            <a:ext cx="8301038" cy="3810"/>
          </a:xfrm>
          <a:prstGeom prst="rect">
            <a:avLst/>
          </a:prstGeom>
          <a:noFill/>
          <a:ln>
            <a:noFill/>
          </a:ln>
        </p:spPr>
      </p:pic>
      <p:sp>
        <p:nvSpPr>
          <p:cNvPr id="210" name="Google Shape;210;p21"/>
          <p:cNvSpPr>
            <a:spLocks noGrp="1"/>
          </p:cNvSpPr>
          <p:nvPr>
            <p:ph type="pic" idx="2"/>
          </p:nvPr>
        </p:nvSpPr>
        <p:spPr>
          <a:xfrm>
            <a:off x="7842100" y="350050"/>
            <a:ext cx="964200" cy="350100"/>
          </a:xfrm>
          <a:prstGeom prst="rect">
            <a:avLst/>
          </a:prstGeom>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2" descr="preencoded.png"/>
          <p:cNvPicPr preferRelativeResize="0"/>
          <p:nvPr/>
        </p:nvPicPr>
        <p:blipFill rotWithShape="1">
          <a:blip r:embed="rId3">
            <a:alphaModFix/>
          </a:blip>
          <a:srcRect/>
          <a:stretch/>
        </p:blipFill>
        <p:spPr>
          <a:xfrm>
            <a:off x="5200650" y="1276350"/>
            <a:ext cx="3600450" cy="1524000"/>
          </a:xfrm>
          <a:prstGeom prst="rect">
            <a:avLst/>
          </a:prstGeom>
          <a:noFill/>
          <a:ln>
            <a:noFill/>
          </a:ln>
        </p:spPr>
      </p:pic>
      <p:pic>
        <p:nvPicPr>
          <p:cNvPr id="217" name="Google Shape;217;p22" descr="preencoded.png"/>
          <p:cNvPicPr preferRelativeResize="0"/>
          <p:nvPr/>
        </p:nvPicPr>
        <p:blipFill rotWithShape="1">
          <a:blip r:embed="rId4">
            <a:alphaModFix/>
          </a:blip>
          <a:srcRect/>
          <a:stretch/>
        </p:blipFill>
        <p:spPr>
          <a:xfrm>
            <a:off x="342900" y="2952750"/>
            <a:ext cx="2500313" cy="1619250"/>
          </a:xfrm>
          <a:prstGeom prst="rect">
            <a:avLst/>
          </a:prstGeom>
          <a:noFill/>
          <a:ln>
            <a:noFill/>
          </a:ln>
        </p:spPr>
      </p:pic>
      <p:pic>
        <p:nvPicPr>
          <p:cNvPr id="218" name="Google Shape;218;p22" descr="preencoded.png"/>
          <p:cNvPicPr preferRelativeResize="0"/>
          <p:nvPr/>
        </p:nvPicPr>
        <p:blipFill rotWithShape="1">
          <a:blip r:embed="rId5">
            <a:alphaModFix/>
          </a:blip>
          <a:srcRect/>
          <a:stretch/>
        </p:blipFill>
        <p:spPr>
          <a:xfrm>
            <a:off x="342900" y="1276350"/>
            <a:ext cx="2776538" cy="1524000"/>
          </a:xfrm>
          <a:prstGeom prst="rect">
            <a:avLst/>
          </a:prstGeom>
          <a:noFill/>
          <a:ln>
            <a:noFill/>
          </a:ln>
        </p:spPr>
      </p:pic>
      <p:pic>
        <p:nvPicPr>
          <p:cNvPr id="219" name="Google Shape;219;p22" descr="preencoded.png"/>
          <p:cNvPicPr preferRelativeResize="0"/>
          <p:nvPr/>
        </p:nvPicPr>
        <p:blipFill rotWithShape="1">
          <a:blip r:embed="rId6">
            <a:alphaModFix/>
          </a:blip>
          <a:srcRect/>
          <a:stretch/>
        </p:blipFill>
        <p:spPr>
          <a:xfrm>
            <a:off x="3271838" y="1276350"/>
            <a:ext cx="1776413" cy="1524000"/>
          </a:xfrm>
          <a:prstGeom prst="rect">
            <a:avLst/>
          </a:prstGeom>
          <a:noFill/>
          <a:ln>
            <a:noFill/>
          </a:ln>
        </p:spPr>
      </p:pic>
      <p:pic>
        <p:nvPicPr>
          <p:cNvPr id="220" name="Google Shape;220;p22" descr="preencoded.png"/>
          <p:cNvPicPr preferRelativeResize="0"/>
          <p:nvPr/>
        </p:nvPicPr>
        <p:blipFill rotWithShape="1">
          <a:blip r:embed="rId7">
            <a:alphaModFix/>
          </a:blip>
          <a:srcRect/>
          <a:stretch/>
        </p:blipFill>
        <p:spPr>
          <a:xfrm>
            <a:off x="7134225" y="2952750"/>
            <a:ext cx="1676400" cy="1619250"/>
          </a:xfrm>
          <a:prstGeom prst="rect">
            <a:avLst/>
          </a:prstGeom>
          <a:noFill/>
          <a:ln>
            <a:noFill/>
          </a:ln>
        </p:spPr>
      </p:pic>
      <p:pic>
        <p:nvPicPr>
          <p:cNvPr id="221" name="Google Shape;221;p22" descr="preencoded.png"/>
          <p:cNvPicPr preferRelativeResize="0"/>
          <p:nvPr/>
        </p:nvPicPr>
        <p:blipFill rotWithShape="1">
          <a:blip r:embed="rId8">
            <a:alphaModFix/>
          </a:blip>
          <a:srcRect/>
          <a:stretch/>
        </p:blipFill>
        <p:spPr>
          <a:xfrm>
            <a:off x="4619625" y="2952750"/>
            <a:ext cx="2362200" cy="1619250"/>
          </a:xfrm>
          <a:prstGeom prst="rect">
            <a:avLst/>
          </a:prstGeom>
          <a:noFill/>
          <a:ln>
            <a:noFill/>
          </a:ln>
        </p:spPr>
      </p:pic>
      <p:pic>
        <p:nvPicPr>
          <p:cNvPr id="222" name="Google Shape;222;p22" descr="preencoded.png"/>
          <p:cNvPicPr preferRelativeResize="0"/>
          <p:nvPr/>
        </p:nvPicPr>
        <p:blipFill rotWithShape="1">
          <a:blip r:embed="rId9">
            <a:alphaModFix/>
          </a:blip>
          <a:srcRect/>
          <a:stretch/>
        </p:blipFill>
        <p:spPr>
          <a:xfrm>
            <a:off x="2995613" y="2952750"/>
            <a:ext cx="1471613" cy="1619250"/>
          </a:xfrm>
          <a:prstGeom prst="rect">
            <a:avLst/>
          </a:prstGeom>
          <a:noFill/>
          <a:ln>
            <a:noFill/>
          </a:ln>
        </p:spPr>
      </p:pic>
      <p:pic>
        <p:nvPicPr>
          <p:cNvPr id="223" name="Google Shape;223;p22" descr="preencoded.png"/>
          <p:cNvPicPr preferRelativeResize="0"/>
          <p:nvPr/>
        </p:nvPicPr>
        <p:blipFill rotWithShape="1">
          <a:blip r:embed="rId10">
            <a:alphaModFix/>
          </a:blip>
          <a:srcRect/>
          <a:stretch/>
        </p:blipFill>
        <p:spPr>
          <a:xfrm>
            <a:off x="457200" y="3067050"/>
            <a:ext cx="1109663" cy="1390650"/>
          </a:xfrm>
          <a:prstGeom prst="rect">
            <a:avLst/>
          </a:prstGeom>
          <a:noFill/>
          <a:ln>
            <a:noFill/>
          </a:ln>
        </p:spPr>
      </p:pic>
      <p:pic>
        <p:nvPicPr>
          <p:cNvPr id="224" name="Google Shape;224;p22" descr="preencoded.png"/>
          <p:cNvPicPr preferRelativeResize="0"/>
          <p:nvPr/>
        </p:nvPicPr>
        <p:blipFill rotWithShape="1">
          <a:blip r:embed="rId11">
            <a:alphaModFix/>
          </a:blip>
          <a:srcRect/>
          <a:stretch/>
        </p:blipFill>
        <p:spPr>
          <a:xfrm>
            <a:off x="3109913" y="3067050"/>
            <a:ext cx="1243013" cy="723900"/>
          </a:xfrm>
          <a:prstGeom prst="rect">
            <a:avLst/>
          </a:prstGeom>
          <a:noFill/>
          <a:ln>
            <a:noFill/>
          </a:ln>
        </p:spPr>
      </p:pic>
      <p:pic>
        <p:nvPicPr>
          <p:cNvPr id="225" name="Google Shape;225;p22" title="gauge.png"/>
          <p:cNvPicPr preferRelativeResize="0"/>
          <p:nvPr/>
        </p:nvPicPr>
        <p:blipFill rotWithShape="1">
          <a:blip r:embed="rId12">
            <a:alphaModFix/>
          </a:blip>
          <a:srcRect l="-400" r="399" b="-11024"/>
          <a:stretch/>
        </p:blipFill>
        <p:spPr>
          <a:xfrm>
            <a:off x="4733925" y="3067050"/>
            <a:ext cx="1047750" cy="1390651"/>
          </a:xfrm>
          <a:prstGeom prst="rect">
            <a:avLst/>
          </a:prstGeom>
          <a:noFill/>
          <a:ln>
            <a:noFill/>
          </a:ln>
        </p:spPr>
      </p:pic>
      <p:pic>
        <p:nvPicPr>
          <p:cNvPr id="226" name="Google Shape;226;p22" descr="preencoded.png"/>
          <p:cNvPicPr preferRelativeResize="0"/>
          <p:nvPr/>
        </p:nvPicPr>
        <p:blipFill rotWithShape="1">
          <a:blip r:embed="rId13">
            <a:alphaModFix/>
          </a:blip>
          <a:srcRect/>
          <a:stretch/>
        </p:blipFill>
        <p:spPr>
          <a:xfrm>
            <a:off x="7248525" y="3067050"/>
            <a:ext cx="1447800" cy="590550"/>
          </a:xfrm>
          <a:prstGeom prst="rect">
            <a:avLst/>
          </a:prstGeom>
          <a:noFill/>
          <a:ln>
            <a:noFill/>
          </a:ln>
        </p:spPr>
      </p:pic>
      <p:pic>
        <p:nvPicPr>
          <p:cNvPr id="227" name="Google Shape;227;p22" descr="preencoded.png"/>
          <p:cNvPicPr preferRelativeResize="0"/>
          <p:nvPr/>
        </p:nvPicPr>
        <p:blipFill rotWithShape="1">
          <a:blip r:embed="rId14">
            <a:alphaModFix/>
          </a:blip>
          <a:srcRect/>
          <a:stretch/>
        </p:blipFill>
        <p:spPr>
          <a:xfrm>
            <a:off x="457200" y="1390650"/>
            <a:ext cx="1485900" cy="1295400"/>
          </a:xfrm>
          <a:prstGeom prst="rect">
            <a:avLst/>
          </a:prstGeom>
          <a:noFill/>
          <a:ln>
            <a:noFill/>
          </a:ln>
        </p:spPr>
      </p:pic>
      <p:pic>
        <p:nvPicPr>
          <p:cNvPr id="228" name="Google Shape;228;p22" descr="preencoded.png"/>
          <p:cNvPicPr preferRelativeResize="0"/>
          <p:nvPr/>
        </p:nvPicPr>
        <p:blipFill rotWithShape="1">
          <a:blip r:embed="rId15">
            <a:alphaModFix/>
          </a:blip>
          <a:srcRect/>
          <a:stretch/>
        </p:blipFill>
        <p:spPr>
          <a:xfrm>
            <a:off x="3386138" y="1390650"/>
            <a:ext cx="1547813" cy="766763"/>
          </a:xfrm>
          <a:prstGeom prst="rect">
            <a:avLst/>
          </a:prstGeom>
          <a:noFill/>
          <a:ln>
            <a:noFill/>
          </a:ln>
        </p:spPr>
      </p:pic>
      <p:pic>
        <p:nvPicPr>
          <p:cNvPr id="229" name="Google Shape;229;p22" descr="preencoded.png"/>
          <p:cNvPicPr preferRelativeResize="0"/>
          <p:nvPr/>
        </p:nvPicPr>
        <p:blipFill rotWithShape="1">
          <a:blip r:embed="rId16">
            <a:alphaModFix/>
          </a:blip>
          <a:srcRect/>
          <a:stretch/>
        </p:blipFill>
        <p:spPr>
          <a:xfrm>
            <a:off x="5314950" y="1390650"/>
            <a:ext cx="2143125" cy="1295400"/>
          </a:xfrm>
          <a:prstGeom prst="rect">
            <a:avLst/>
          </a:prstGeom>
          <a:noFill/>
          <a:ln>
            <a:noFill/>
          </a:ln>
        </p:spPr>
      </p:pic>
      <p:sp>
        <p:nvSpPr>
          <p:cNvPr id="230" name="Google Shape;230;p22"/>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08</a:t>
            </a:r>
            <a:endParaRPr sz="800" b="0" i="0" u="none" strike="noStrike" cap="none" dirty="0">
              <a:solidFill>
                <a:schemeClr val="dk1"/>
              </a:solidFill>
              <a:latin typeface="+mn-lt"/>
              <a:ea typeface="Calibri"/>
              <a:cs typeface="Calibri"/>
              <a:sym typeface="Calibri"/>
            </a:endParaRPr>
          </a:p>
        </p:txBody>
      </p:sp>
      <p:sp>
        <p:nvSpPr>
          <p:cNvPr id="231" name="Google Shape;231;p22"/>
          <p:cNvSpPr/>
          <p:nvPr/>
        </p:nvSpPr>
        <p:spPr>
          <a:xfrm>
            <a:off x="1681163" y="3067050"/>
            <a:ext cx="1071600" cy="414300"/>
          </a:xfrm>
          <a:prstGeom prst="rect">
            <a:avLst/>
          </a:prstGeom>
          <a:noFill/>
          <a:ln>
            <a:noFill/>
          </a:ln>
        </p:spPr>
        <p:txBody>
          <a:bodyPr spcFirstLastPara="1" wrap="square" lIns="0" tIns="0" rIns="0" bIns="0" anchor="t" anchorCtr="0">
            <a:noAutofit/>
          </a:bodyPr>
          <a:lstStyle/>
          <a:p>
            <a:pPr marL="0" marR="0" lvl="0" indent="0" algn="l" rtl="0">
              <a:lnSpc>
                <a:spcPct val="102722"/>
              </a:lnSpc>
              <a:spcBef>
                <a:spcPts val="0"/>
              </a:spcBef>
              <a:spcAft>
                <a:spcPts val="0"/>
              </a:spcAft>
              <a:buClr>
                <a:srgbClr val="FFFFFF"/>
              </a:buClr>
              <a:buSzPts val="900"/>
              <a:buFont typeface="Proxima Nova"/>
              <a:buNone/>
            </a:pPr>
            <a:r>
              <a:rPr lang="en" sz="900" b="0" i="0" u="none" strike="noStrike" cap="none">
                <a:solidFill>
                  <a:srgbClr val="FFFFFF"/>
                </a:solidFill>
                <a:latin typeface="+mn-lt"/>
                <a:ea typeface="Proxima Nova"/>
                <a:cs typeface="Proxima Nova"/>
                <a:sym typeface="Proxima Nova"/>
              </a:rPr>
              <a:t>Display </a:t>
            </a:r>
            <a:r>
              <a:rPr lang="en" sz="900">
                <a:solidFill>
                  <a:srgbClr val="FFFFFF"/>
                </a:solidFill>
                <a:latin typeface="+mn-lt"/>
                <a:ea typeface="Proxima Nova"/>
                <a:cs typeface="Proxima Nova"/>
                <a:sym typeface="Proxima Nova"/>
              </a:rPr>
              <a:t>KPI trends vs the expected target</a:t>
            </a:r>
            <a:r>
              <a:rPr lang="en" sz="900" b="0" i="0" u="none" strike="noStrike" cap="none">
                <a:solidFill>
                  <a:srgbClr val="FFFFFF"/>
                </a:solidFill>
                <a:latin typeface="+mn-lt"/>
                <a:ea typeface="Proxima Nova"/>
                <a:cs typeface="Proxima Nova"/>
                <a:sym typeface="Proxima Nova"/>
              </a:rPr>
              <a:t>.</a:t>
            </a:r>
            <a:endParaRPr sz="900" b="0" i="0" u="none" strike="noStrike" cap="none">
              <a:solidFill>
                <a:schemeClr val="dk1"/>
              </a:solidFill>
              <a:latin typeface="+mn-lt"/>
              <a:ea typeface="Calibri"/>
              <a:cs typeface="Calibri"/>
              <a:sym typeface="Calibri"/>
            </a:endParaRPr>
          </a:p>
        </p:txBody>
      </p:sp>
      <p:sp>
        <p:nvSpPr>
          <p:cNvPr id="232" name="Google Shape;232;p22"/>
          <p:cNvSpPr/>
          <p:nvPr/>
        </p:nvSpPr>
        <p:spPr>
          <a:xfrm>
            <a:off x="3109913" y="3905250"/>
            <a:ext cx="1266900" cy="552600"/>
          </a:xfrm>
          <a:prstGeom prst="rect">
            <a:avLst/>
          </a:prstGeom>
          <a:noFill/>
          <a:ln>
            <a:noFill/>
          </a:ln>
        </p:spPr>
        <p:txBody>
          <a:bodyPr spcFirstLastPara="1" wrap="square" lIns="0" tIns="0" rIns="0" bIns="0" anchor="t" anchorCtr="0">
            <a:noAutofit/>
          </a:bodyPr>
          <a:lstStyle/>
          <a:p>
            <a:pPr marL="0" marR="0" lvl="0" indent="0" algn="l" rtl="0">
              <a:lnSpc>
                <a:spcPct val="102722"/>
              </a:lnSpc>
              <a:spcBef>
                <a:spcPts val="0"/>
              </a:spcBef>
              <a:spcAft>
                <a:spcPts val="0"/>
              </a:spcAft>
              <a:buClr>
                <a:srgbClr val="FFFFFF"/>
              </a:buClr>
              <a:buSzPts val="900"/>
              <a:buFont typeface="Proxima Nova"/>
              <a:buNone/>
            </a:pPr>
            <a:r>
              <a:rPr lang="en" sz="900" b="0" i="0" u="none" strike="noStrike" cap="none">
                <a:solidFill>
                  <a:srgbClr val="FFFFFF"/>
                </a:solidFill>
                <a:latin typeface="+mn-lt"/>
                <a:ea typeface="Proxima Nova"/>
                <a:cs typeface="Proxima Nova"/>
                <a:sym typeface="Proxima Nova"/>
              </a:rPr>
              <a:t>Display the current value, along with a trending line for the last 24 hours.</a:t>
            </a:r>
            <a:endParaRPr sz="900" b="0" i="0" u="none" strike="noStrike" cap="none">
              <a:solidFill>
                <a:schemeClr val="dk1"/>
              </a:solidFill>
              <a:latin typeface="+mn-lt"/>
              <a:ea typeface="Calibri"/>
              <a:cs typeface="Calibri"/>
              <a:sym typeface="Calibri"/>
            </a:endParaRPr>
          </a:p>
        </p:txBody>
      </p:sp>
      <p:sp>
        <p:nvSpPr>
          <p:cNvPr id="233" name="Google Shape;233;p22"/>
          <p:cNvSpPr/>
          <p:nvPr/>
        </p:nvSpPr>
        <p:spPr>
          <a:xfrm>
            <a:off x="5895975" y="3067050"/>
            <a:ext cx="995400" cy="414300"/>
          </a:xfrm>
          <a:prstGeom prst="rect">
            <a:avLst/>
          </a:prstGeom>
          <a:noFill/>
          <a:ln>
            <a:noFill/>
          </a:ln>
        </p:spPr>
        <p:txBody>
          <a:bodyPr spcFirstLastPara="1" wrap="square" lIns="0" tIns="0" rIns="0" bIns="0" anchor="t" anchorCtr="0">
            <a:noAutofit/>
          </a:bodyPr>
          <a:lstStyle/>
          <a:p>
            <a:pPr marL="0" marR="0" lvl="0" indent="0" algn="l" rtl="0">
              <a:lnSpc>
                <a:spcPct val="102722"/>
              </a:lnSpc>
              <a:spcBef>
                <a:spcPts val="0"/>
              </a:spcBef>
              <a:spcAft>
                <a:spcPts val="0"/>
              </a:spcAft>
              <a:buClr>
                <a:srgbClr val="FFFFFF"/>
              </a:buClr>
              <a:buSzPts val="900"/>
              <a:buFont typeface="Proxima Nova"/>
              <a:buNone/>
            </a:pPr>
            <a:r>
              <a:rPr lang="en" sz="900">
                <a:solidFill>
                  <a:srgbClr val="FFFFFF"/>
                </a:solidFill>
                <a:latin typeface="+mn-lt"/>
                <a:ea typeface="Proxima Nova"/>
                <a:cs typeface="Proxima Nova"/>
                <a:sym typeface="Proxima Nova"/>
              </a:rPr>
              <a:t>Display a numerical value from a tag on a moving gauge.</a:t>
            </a:r>
            <a:endParaRPr sz="900" b="0" i="0" u="none" strike="noStrike" cap="none">
              <a:solidFill>
                <a:schemeClr val="dk1"/>
              </a:solidFill>
              <a:latin typeface="+mn-lt"/>
              <a:ea typeface="Calibri"/>
              <a:cs typeface="Calibri"/>
              <a:sym typeface="Calibri"/>
            </a:endParaRPr>
          </a:p>
        </p:txBody>
      </p:sp>
      <p:sp>
        <p:nvSpPr>
          <p:cNvPr id="234" name="Google Shape;234;p22"/>
          <p:cNvSpPr/>
          <p:nvPr/>
        </p:nvSpPr>
        <p:spPr>
          <a:xfrm>
            <a:off x="7248525" y="3771900"/>
            <a:ext cx="1471800" cy="414300"/>
          </a:xfrm>
          <a:prstGeom prst="rect">
            <a:avLst/>
          </a:prstGeom>
          <a:noFill/>
          <a:ln>
            <a:noFill/>
          </a:ln>
        </p:spPr>
        <p:txBody>
          <a:bodyPr spcFirstLastPara="1" wrap="square" lIns="0" tIns="0" rIns="0" bIns="0" anchor="t" anchorCtr="0">
            <a:noAutofit/>
          </a:bodyPr>
          <a:lstStyle/>
          <a:p>
            <a:pPr marL="0" marR="0" lvl="0" indent="0" algn="l" rtl="0">
              <a:lnSpc>
                <a:spcPct val="102722"/>
              </a:lnSpc>
              <a:spcBef>
                <a:spcPts val="0"/>
              </a:spcBef>
              <a:spcAft>
                <a:spcPts val="0"/>
              </a:spcAft>
              <a:buClr>
                <a:srgbClr val="FFFFFF"/>
              </a:buClr>
              <a:buSzPts val="900"/>
              <a:buFont typeface="Proxima Nova"/>
              <a:buNone/>
            </a:pPr>
            <a:r>
              <a:rPr lang="en" sz="900" b="0" i="0" u="none" strike="noStrike" cap="none">
                <a:solidFill>
                  <a:srgbClr val="FFFFFF"/>
                </a:solidFill>
                <a:latin typeface="+mn-lt"/>
                <a:ea typeface="Proxima Nova"/>
                <a:cs typeface="Proxima Nova"/>
                <a:sym typeface="Proxima Nova"/>
              </a:rPr>
              <a:t>Display how close the site </a:t>
            </a:r>
            <a:br>
              <a:rPr lang="en" sz="900" b="0" i="0" u="none" strike="noStrike" cap="none">
                <a:solidFill>
                  <a:schemeClr val="dk1"/>
                </a:solidFill>
                <a:latin typeface="+mn-lt"/>
                <a:ea typeface="Calibri"/>
                <a:cs typeface="Calibri"/>
                <a:sym typeface="Calibri"/>
              </a:rPr>
            </a:br>
            <a:r>
              <a:rPr lang="en" sz="900" b="0" i="0" u="none" strike="noStrike" cap="none">
                <a:solidFill>
                  <a:srgbClr val="FFFFFF"/>
                </a:solidFill>
                <a:latin typeface="+mn-lt"/>
                <a:ea typeface="Proxima Nova"/>
                <a:cs typeface="Proxima Nova"/>
                <a:sym typeface="Proxima Nova"/>
              </a:rPr>
              <a:t>is to hitting the expected target.</a:t>
            </a:r>
            <a:endParaRPr sz="900" b="0" i="0" u="none" strike="noStrike" cap="none">
              <a:solidFill>
                <a:schemeClr val="dk1"/>
              </a:solidFill>
              <a:latin typeface="+mn-lt"/>
              <a:ea typeface="Calibri"/>
              <a:cs typeface="Calibri"/>
              <a:sym typeface="Calibri"/>
            </a:endParaRPr>
          </a:p>
        </p:txBody>
      </p:sp>
      <p:sp>
        <p:nvSpPr>
          <p:cNvPr id="235" name="Google Shape;235;p22"/>
          <p:cNvSpPr/>
          <p:nvPr/>
        </p:nvSpPr>
        <p:spPr>
          <a:xfrm>
            <a:off x="2057400" y="1390650"/>
            <a:ext cx="971700" cy="723900"/>
          </a:xfrm>
          <a:prstGeom prst="rect">
            <a:avLst/>
          </a:prstGeom>
          <a:noFill/>
          <a:ln>
            <a:noFill/>
          </a:ln>
        </p:spPr>
        <p:txBody>
          <a:bodyPr spcFirstLastPara="1" wrap="square" lIns="0" tIns="0" rIns="0" bIns="0" anchor="t" anchorCtr="0">
            <a:noAutofit/>
          </a:bodyPr>
          <a:lstStyle/>
          <a:p>
            <a:pPr marL="0" marR="0" lvl="0" indent="0" algn="l" rtl="0">
              <a:lnSpc>
                <a:spcPct val="102722"/>
              </a:lnSpc>
              <a:spcBef>
                <a:spcPts val="0"/>
              </a:spcBef>
              <a:spcAft>
                <a:spcPts val="0"/>
              </a:spcAft>
              <a:buClr>
                <a:srgbClr val="FFFFFF"/>
              </a:buClr>
              <a:buSzPts val="900"/>
              <a:buFont typeface="Proxima Nova"/>
              <a:buNone/>
            </a:pPr>
            <a:r>
              <a:rPr lang="en" sz="900" b="0" i="0" u="none" strike="noStrike" cap="none" dirty="0">
                <a:solidFill>
                  <a:srgbClr val="FFFFFF"/>
                </a:solidFill>
                <a:latin typeface="+mn-lt"/>
                <a:ea typeface="Proxima Nova"/>
                <a:cs typeface="Proxima Nova"/>
                <a:sym typeface="Proxima Nova"/>
              </a:rPr>
              <a:t>Display </a:t>
            </a:r>
            <a:r>
              <a:rPr lang="en" sz="900" dirty="0">
                <a:solidFill>
                  <a:srgbClr val="FFFFFF"/>
                </a:solidFill>
                <a:latin typeface="+mn-lt"/>
                <a:ea typeface="Proxima Nova"/>
                <a:cs typeface="Proxima Nova"/>
                <a:sym typeface="Proxima Nova"/>
              </a:rPr>
              <a:t>one KPI from all the </a:t>
            </a:r>
            <a:r>
              <a:rPr lang="en" sz="900" b="0" i="0" u="none" strike="noStrike" cap="none" dirty="0">
                <a:solidFill>
                  <a:srgbClr val="FFFFFF"/>
                </a:solidFill>
                <a:latin typeface="+mn-lt"/>
                <a:ea typeface="Proxima Nova"/>
                <a:cs typeface="Proxima Nova"/>
                <a:sym typeface="Proxima Nova"/>
              </a:rPr>
              <a:t>available lines or areas or pieces of equipment.</a:t>
            </a:r>
            <a:endParaRPr sz="900" b="0" i="0" u="none" strike="noStrike" cap="none" dirty="0">
              <a:solidFill>
                <a:schemeClr val="dk1"/>
              </a:solidFill>
              <a:latin typeface="+mn-lt"/>
              <a:ea typeface="Calibri"/>
              <a:cs typeface="Calibri"/>
              <a:sym typeface="Calibri"/>
            </a:endParaRPr>
          </a:p>
        </p:txBody>
      </p:sp>
      <p:sp>
        <p:nvSpPr>
          <p:cNvPr id="236" name="Google Shape;236;p22"/>
          <p:cNvSpPr/>
          <p:nvPr/>
        </p:nvSpPr>
        <p:spPr>
          <a:xfrm>
            <a:off x="3386138" y="2271713"/>
            <a:ext cx="1571700" cy="414300"/>
          </a:xfrm>
          <a:prstGeom prst="rect">
            <a:avLst/>
          </a:prstGeom>
          <a:noFill/>
          <a:ln>
            <a:noFill/>
          </a:ln>
        </p:spPr>
        <p:txBody>
          <a:bodyPr spcFirstLastPara="1" wrap="square" lIns="0" tIns="0" rIns="0" bIns="0" anchor="t" anchorCtr="0">
            <a:noAutofit/>
          </a:bodyPr>
          <a:lstStyle/>
          <a:p>
            <a:pPr marL="0" marR="0" lvl="0" indent="0" algn="l" rtl="0">
              <a:lnSpc>
                <a:spcPct val="102722"/>
              </a:lnSpc>
              <a:spcBef>
                <a:spcPts val="0"/>
              </a:spcBef>
              <a:spcAft>
                <a:spcPts val="0"/>
              </a:spcAft>
              <a:buClr>
                <a:srgbClr val="FFFFFF"/>
              </a:buClr>
              <a:buSzPts val="900"/>
              <a:buFont typeface="Proxima Nova"/>
              <a:buNone/>
            </a:pPr>
            <a:r>
              <a:rPr lang="en" sz="900" b="0" i="0" u="none" strike="noStrike" cap="none">
                <a:solidFill>
                  <a:srgbClr val="FFFFFF"/>
                </a:solidFill>
                <a:latin typeface="+mn-lt"/>
                <a:ea typeface="Proxima Nova"/>
                <a:cs typeface="Proxima Nova"/>
                <a:sym typeface="Proxima Nova"/>
              </a:rPr>
              <a:t>Allow users to take notes visible to anyone viewing the dashboard.</a:t>
            </a:r>
            <a:endParaRPr sz="900" b="0" i="0" u="none" strike="noStrike" cap="none">
              <a:solidFill>
                <a:schemeClr val="dk1"/>
              </a:solidFill>
              <a:latin typeface="+mn-lt"/>
              <a:ea typeface="Calibri"/>
              <a:cs typeface="Calibri"/>
              <a:sym typeface="Calibri"/>
            </a:endParaRPr>
          </a:p>
        </p:txBody>
      </p:sp>
      <p:sp>
        <p:nvSpPr>
          <p:cNvPr id="237" name="Google Shape;237;p22"/>
          <p:cNvSpPr/>
          <p:nvPr/>
        </p:nvSpPr>
        <p:spPr>
          <a:xfrm>
            <a:off x="7572375" y="1390650"/>
            <a:ext cx="1138200" cy="414300"/>
          </a:xfrm>
          <a:prstGeom prst="rect">
            <a:avLst/>
          </a:prstGeom>
          <a:noFill/>
          <a:ln>
            <a:noFill/>
          </a:ln>
        </p:spPr>
        <p:txBody>
          <a:bodyPr spcFirstLastPara="1" wrap="square" lIns="0" tIns="0" rIns="0" bIns="0" anchor="t" anchorCtr="0">
            <a:noAutofit/>
          </a:bodyPr>
          <a:lstStyle/>
          <a:p>
            <a:pPr marL="0" marR="0" lvl="0" indent="0" algn="l" rtl="0">
              <a:lnSpc>
                <a:spcPct val="102722"/>
              </a:lnSpc>
              <a:spcBef>
                <a:spcPts val="0"/>
              </a:spcBef>
              <a:spcAft>
                <a:spcPts val="0"/>
              </a:spcAft>
              <a:buClr>
                <a:srgbClr val="FFFFFF"/>
              </a:buClr>
              <a:buSzPts val="900"/>
              <a:buFont typeface="Proxima Nova"/>
              <a:buNone/>
            </a:pPr>
            <a:r>
              <a:rPr lang="en" sz="900" b="0" i="0" u="none" strike="noStrike" cap="none">
                <a:solidFill>
                  <a:srgbClr val="FFFFFF"/>
                </a:solidFill>
                <a:latin typeface="+mn-lt"/>
                <a:ea typeface="Proxima Nova"/>
                <a:cs typeface="Proxima Nova"/>
                <a:sym typeface="Proxima Nova"/>
              </a:rPr>
              <a:t>Display actual &amp; expected production counts.</a:t>
            </a:r>
            <a:endParaRPr sz="900" b="0" i="0" u="none" strike="noStrike" cap="none">
              <a:solidFill>
                <a:schemeClr val="dk1"/>
              </a:solidFill>
              <a:latin typeface="+mn-lt"/>
              <a:ea typeface="Calibri"/>
              <a:cs typeface="Calibri"/>
              <a:sym typeface="Calibri"/>
            </a:endParaRPr>
          </a:p>
        </p:txBody>
      </p:sp>
      <p:sp>
        <p:nvSpPr>
          <p:cNvPr id="238" name="Google Shape;238;p22"/>
          <p:cNvSpPr/>
          <p:nvPr/>
        </p:nvSpPr>
        <p:spPr>
          <a:xfrm>
            <a:off x="342900" y="70485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FFFFF"/>
              </a:buClr>
              <a:buSzPts val="2700"/>
              <a:buFont typeface="Proxima Nova"/>
              <a:buNone/>
            </a:pPr>
            <a:r>
              <a:rPr lang="en" sz="2700" b="0" i="0" u="none" strike="noStrike" cap="none" dirty="0">
                <a:solidFill>
                  <a:srgbClr val="FFFFFF"/>
                </a:solidFill>
                <a:latin typeface="+mj-lt"/>
                <a:ea typeface="Proxima Nova"/>
                <a:cs typeface="Proxima Nova"/>
                <a:sym typeface="Proxima Nova"/>
              </a:rPr>
              <a:t>Add Widgets With Ease</a:t>
            </a:r>
            <a:endParaRPr sz="2700" b="0" i="0" u="none" strike="noStrike" cap="none" dirty="0">
              <a:solidFill>
                <a:schemeClr val="dk1"/>
              </a:solidFill>
              <a:latin typeface="+mj-lt"/>
              <a:ea typeface="Calibri"/>
              <a:cs typeface="Calibri"/>
              <a:sym typeface="Calibri"/>
            </a:endParaRPr>
          </a:p>
        </p:txBody>
      </p:sp>
      <p:pic>
        <p:nvPicPr>
          <p:cNvPr id="239" name="Google Shape;239;p22" descr="preencoded.png"/>
          <p:cNvPicPr preferRelativeResize="0"/>
          <p:nvPr/>
        </p:nvPicPr>
        <p:blipFill rotWithShape="1">
          <a:blip r:embed="rId17">
            <a:alphaModFix/>
          </a:blip>
          <a:srcRect/>
          <a:stretch/>
        </p:blipFill>
        <p:spPr>
          <a:xfrm>
            <a:off x="342900" y="4739640"/>
            <a:ext cx="8301038" cy="3810"/>
          </a:xfrm>
          <a:prstGeom prst="rect">
            <a:avLst/>
          </a:prstGeom>
          <a:noFill/>
          <a:ln>
            <a:noFill/>
          </a:ln>
        </p:spPr>
      </p:pic>
      <p:sp>
        <p:nvSpPr>
          <p:cNvPr id="240" name="Google Shape;240;p22"/>
          <p:cNvSpPr>
            <a:spLocks noGrp="1"/>
          </p:cNvSpPr>
          <p:nvPr>
            <p:ph type="pic" idx="2"/>
          </p:nvPr>
        </p:nvSpPr>
        <p:spPr>
          <a:xfrm>
            <a:off x="7842100" y="350050"/>
            <a:ext cx="964200" cy="350100"/>
          </a:xfrm>
          <a:prstGeom prst="rect">
            <a:avLst/>
          </a:prstGeom>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preencoded.png"/>
          <p:cNvPicPr preferRelativeResize="0"/>
          <p:nvPr/>
        </p:nvPicPr>
        <p:blipFill rotWithShape="1">
          <a:blip r:embed="rId3">
            <a:alphaModFix/>
          </a:blip>
          <a:srcRect/>
          <a:stretch/>
        </p:blipFill>
        <p:spPr>
          <a:xfrm>
            <a:off x="342900" y="4686300"/>
            <a:ext cx="8458202" cy="114300"/>
          </a:xfrm>
          <a:prstGeom prst="rect">
            <a:avLst/>
          </a:prstGeom>
          <a:noFill/>
          <a:ln>
            <a:noFill/>
          </a:ln>
        </p:spPr>
      </p:pic>
      <p:pic>
        <p:nvPicPr>
          <p:cNvPr id="247" name="Google Shape;247;p23" title="kpi-dashboard-2.png"/>
          <p:cNvPicPr preferRelativeResize="0"/>
          <p:nvPr/>
        </p:nvPicPr>
        <p:blipFill rotWithShape="1">
          <a:blip r:embed="rId4">
            <a:alphaModFix/>
          </a:blip>
          <a:srcRect b="23925"/>
          <a:stretch/>
        </p:blipFill>
        <p:spPr>
          <a:xfrm>
            <a:off x="342900" y="342900"/>
            <a:ext cx="8458200" cy="3619501"/>
          </a:xfrm>
          <a:prstGeom prst="rect">
            <a:avLst/>
          </a:prstGeom>
          <a:noFill/>
          <a:ln>
            <a:noFill/>
          </a:ln>
        </p:spPr>
      </p:pic>
      <p:pic>
        <p:nvPicPr>
          <p:cNvPr id="248" name="Google Shape;248;p23" descr="preencoded.png"/>
          <p:cNvPicPr preferRelativeResize="0"/>
          <p:nvPr/>
        </p:nvPicPr>
        <p:blipFill rotWithShape="1">
          <a:blip r:embed="rId5">
            <a:alphaModFix/>
          </a:blip>
          <a:srcRect/>
          <a:stretch/>
        </p:blipFill>
        <p:spPr>
          <a:xfrm>
            <a:off x="342900" y="2571750"/>
            <a:ext cx="8458202" cy="1390650"/>
          </a:xfrm>
          <a:prstGeom prst="rect">
            <a:avLst/>
          </a:prstGeom>
          <a:noFill/>
          <a:ln>
            <a:noFill/>
          </a:ln>
        </p:spPr>
      </p:pic>
      <p:sp>
        <p:nvSpPr>
          <p:cNvPr id="249" name="Google Shape;249;p23"/>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09</a:t>
            </a:r>
            <a:endParaRPr sz="800">
              <a:solidFill>
                <a:srgbClr val="FFFFFF"/>
              </a:solidFill>
              <a:latin typeface="+mn-lt"/>
              <a:ea typeface="Proxima Nova"/>
              <a:cs typeface="Proxima Nova"/>
              <a:sym typeface="Proxima Nova"/>
            </a:endParaRPr>
          </a:p>
        </p:txBody>
      </p:sp>
      <p:sp>
        <p:nvSpPr>
          <p:cNvPr id="250" name="Google Shape;250;p23"/>
          <p:cNvSpPr/>
          <p:nvPr/>
        </p:nvSpPr>
        <p:spPr>
          <a:xfrm>
            <a:off x="342900" y="415290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FFFFF"/>
              </a:buClr>
              <a:buSzPts val="2700"/>
              <a:buFont typeface="Proxima Nova"/>
              <a:buNone/>
            </a:pPr>
            <a:r>
              <a:rPr lang="en" sz="2700" b="0" i="0" u="none" strike="noStrike" cap="none" dirty="0">
                <a:solidFill>
                  <a:srgbClr val="FFFFFF"/>
                </a:solidFill>
                <a:latin typeface="+mj-lt"/>
                <a:ea typeface="Proxima Nova"/>
                <a:cs typeface="Proxima Nova"/>
                <a:sym typeface="Proxima Nova"/>
              </a:rPr>
              <a:t>Transform Your Processes</a:t>
            </a:r>
            <a:endParaRPr sz="2700" b="0" i="0" u="none" strike="noStrike" cap="none" dirty="0">
              <a:solidFill>
                <a:schemeClr val="dk1"/>
              </a:solidFill>
              <a:latin typeface="+mj-lt"/>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1311</Words>
  <Application>Microsoft Macintosh PowerPoint</Application>
  <PresentationFormat>On-screen Show (16:9)</PresentationFormat>
  <Paragraphs>116</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Proxima Nova Semibold</vt:lpstr>
      <vt:lpstr>Proxima Nova</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Andrew Hayes</cp:lastModifiedBy>
  <cp:revision>1</cp:revision>
  <dcterms:modified xsi:type="dcterms:W3CDTF">2026-03-30T22:36:30Z</dcterms:modified>
</cp:coreProperties>
</file>